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186"/>
    <a:srgbClr val="D12F46"/>
    <a:srgbClr val="547C44"/>
    <a:srgbClr val="85B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 autoAdjust="0"/>
  </p:normalViewPr>
  <p:slideViewPr>
    <p:cSldViewPr snapToGrid="0">
      <p:cViewPr>
        <p:scale>
          <a:sx n="98" d="100"/>
          <a:sy n="98" d="100"/>
        </p:scale>
        <p:origin x="-1020" y="-5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ADF5B-84BD-468A-8CCE-576D4759E024}" type="datetimeFigureOut">
              <a:rPr lang="tr-TR" smtClean="0"/>
              <a:t>07.07.2018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D1359-C673-4FB7-90E6-A3E718580B1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96157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9F188-FC4F-4C71-96CD-4A3F5889DAD3}" type="datetimeFigureOut">
              <a:rPr lang="tr-TR" smtClean="0"/>
              <a:t>07.07.2018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6600F-D0C0-4306-B7B7-06D462BDE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0466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669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567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867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0636-CA14-4860-9BBC-1F0C19C2ED88}" type="datetime1">
              <a:rPr lang="tr-TR" smtClean="0"/>
              <a:t>07.07.2018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959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BAC2-83B9-41C9-A4DA-350F70C4F76C}" type="datetime1">
              <a:rPr lang="tr-TR" smtClean="0"/>
              <a:t>07.07.2018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834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8D24-65E8-4993-8B59-DA94B938BF7E}" type="datetime1">
              <a:rPr lang="tr-TR" smtClean="0"/>
              <a:t>07.07.2018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108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B3AC-E7E1-4B5D-9801-08A7530C8A04}" type="datetime1">
              <a:rPr lang="tr-TR" smtClean="0"/>
              <a:t>07.07.2018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99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0A92-BB76-4886-A88C-D74D69ECAB56}" type="datetime1">
              <a:rPr lang="tr-TR" smtClean="0"/>
              <a:t>07.07.2018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268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D4613-191B-494A-AFAD-C487373F3CDA}" type="datetime1">
              <a:rPr lang="tr-TR" smtClean="0"/>
              <a:t>07.07.2018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412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B0FA-C55A-42A8-BEEF-3F5D77469057}" type="datetime1">
              <a:rPr lang="tr-TR" smtClean="0"/>
              <a:t>07.07.2018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098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1039-72D7-475C-BBC2-EE5B37C50ABC}" type="datetime1">
              <a:rPr lang="tr-TR" smtClean="0"/>
              <a:t>07.07.2018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688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AD05-C474-4CF4-9B30-F2A7A8006760}" type="datetime1">
              <a:rPr lang="tr-TR" smtClean="0"/>
              <a:t>07.07.2018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806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F213-2B56-4C95-B5FE-192C70E308C4}" type="datetime1">
              <a:rPr lang="tr-TR" smtClean="0"/>
              <a:t>07.07.2018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45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64799-BF30-4CE1-B46C-3B5CC8DDB93A}" type="datetime1">
              <a:rPr lang="tr-TR" smtClean="0"/>
              <a:t>07.07.2018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595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3B4DE-D577-4C56-B6C7-2D2E17FCD637}" type="datetime1">
              <a:rPr lang="tr-TR" smtClean="0"/>
              <a:t>07.07.2018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www.issa.org.tr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4B3C5-07EE-441C-9CF6-9F987DE6C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33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hyperlink" Target="http://www.issa.org.tr/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ssa.org.t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issa.org.tr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hyperlink" Target="http://www.issa.org.tr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hyperlink" Target="http://www.issa.org.tr/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hyperlink" Target="http://www.issa.org.tr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hyperlink" Target="http://www.issa.org.tr/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hyperlink" Target="http://www.issa.org.tr/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hyperlink" Target="http://www.issa.org.tr/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9841" y="2946400"/>
            <a:ext cx="12172318" cy="965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2153264" y="3037441"/>
            <a:ext cx="78854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spc="300" dirty="0" smtClean="0"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ISSA TURKEY HAKKINDA</a:t>
            </a:r>
            <a:endParaRPr lang="tr-TR" sz="4800" b="1" spc="300" dirty="0">
              <a:latin typeface="Kozuka Gothic Pr6N H" panose="020B0800000000000000" pitchFamily="34" charset="-128"/>
              <a:ea typeface="Kozuka Gothic Pr6N H" panose="020B0800000000000000" pitchFamily="34" charset="-128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336028" y="4028041"/>
            <a:ext cx="35199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 smtClean="0">
                <a:latin typeface="MetaPro-BoldItalic" panose="02000503050000020004" pitchFamily="50" charset="0"/>
                <a:ea typeface="Kozuka Gothic Pr6N H" panose="020B0800000000000000" pitchFamily="34" charset="-128"/>
              </a:rPr>
              <a:t>ISSA-TURKEY BAŞKANI</a:t>
            </a:r>
          </a:p>
          <a:p>
            <a:pPr algn="ctr"/>
            <a:r>
              <a:rPr lang="tr-TR" sz="2500" b="1" dirty="0" smtClean="0">
                <a:latin typeface="MetaPro-BoldItalic" panose="02000503050000020004" pitchFamily="50" charset="0"/>
                <a:ea typeface="Kozuka Gothic Pr6N H" panose="020B0800000000000000" pitchFamily="34" charset="-128"/>
              </a:rPr>
              <a:t>DR. DURSUN AYDIN</a:t>
            </a:r>
            <a:endParaRPr lang="tr-TR" sz="2500" b="1" dirty="0">
              <a:latin typeface="MetaPro-BoldItalic" panose="02000503050000020004" pitchFamily="50" charset="0"/>
              <a:ea typeface="Kozuka Gothic Pr6N H" panose="020B0800000000000000" pitchFamily="34" charset="-128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456911" y="4848942"/>
            <a:ext cx="12683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300" b="1" dirty="0" smtClean="0">
                <a:latin typeface="Kozuka Gothic Pr6N H" panose="020B0800000000000000" pitchFamily="34" charset="-128"/>
                <a:ea typeface="Kozuka Gothic Pr6N H" panose="020B0800000000000000" pitchFamily="34" charset="-128"/>
              </a:rPr>
              <a:t>2018</a:t>
            </a:r>
            <a:endParaRPr lang="tr-TR" sz="3300" b="1" dirty="0">
              <a:latin typeface="Kozuka Gothic Pr6N H" panose="020B0800000000000000" pitchFamily="34" charset="-128"/>
              <a:ea typeface="Kozuka Gothic Pr6N H" panose="020B0800000000000000" pitchFamily="34" charset="-128"/>
            </a:endParaRPr>
          </a:p>
        </p:txBody>
      </p:sp>
      <p:pic>
        <p:nvPicPr>
          <p:cNvPr id="3" name="Turning_Slow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7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042" y="6330056"/>
            <a:ext cx="304800" cy="3048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833" y="5406589"/>
            <a:ext cx="2618523" cy="1180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1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360" cy="6861174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5" y="4422583"/>
            <a:ext cx="12201514" cy="243700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1" y="0"/>
            <a:ext cx="9164000" cy="2517721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3497537"/>
            <a:ext cx="5022632" cy="312984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1" y="1163917"/>
            <a:ext cx="1920240" cy="136017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54" y="2635452"/>
            <a:ext cx="1933192" cy="144041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3856"/>
            <a:ext cx="3262108" cy="115611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66" y="2721107"/>
            <a:ext cx="1709667" cy="833074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43" y="1247076"/>
            <a:ext cx="2096616" cy="133789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47" y="1126749"/>
            <a:ext cx="3502132" cy="154877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58677" y="131631"/>
            <a:ext cx="2751074" cy="675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000" b="1" dirty="0" smtClean="0">
                <a:latin typeface="MetaPro-BoldItalic" panose="02000503050000020004" pitchFamily="50" charset="0"/>
              </a:rPr>
              <a:t>HEDEF ÜLKELER</a:t>
            </a:r>
            <a:endParaRPr lang="tr-TR" sz="3000" dirty="0" smtClean="0">
              <a:latin typeface="MetaPro-BoldItalic" panose="02000503050000020004" pitchFamily="50" charset="0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7233325" y="-1196"/>
            <a:ext cx="4011676" cy="675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0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NASIL DUYURUYORUZ?</a:t>
            </a:r>
            <a:endParaRPr lang="tr-TR" sz="30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0" y="4800857"/>
            <a:ext cx="2191967" cy="154800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15" y="4809381"/>
            <a:ext cx="2174464" cy="1548000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43" y="4797530"/>
            <a:ext cx="2174676" cy="1548000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3" y="416460"/>
            <a:ext cx="6025080" cy="3393508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5" y="3839445"/>
            <a:ext cx="9544112" cy="592568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2189786" y="3789086"/>
            <a:ext cx="5900270" cy="72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tr-TR" b="1" dirty="0" smtClean="0">
                <a:latin typeface="MetaPro-BoldItalic" panose="02000503050000020004" pitchFamily="50" charset="0"/>
              </a:rPr>
              <a:t>Tanıtım programlarımız </a:t>
            </a:r>
            <a:r>
              <a:rPr lang="tr-TR" b="1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sosyal medya, basılı medya ve</a:t>
            </a:r>
          </a:p>
          <a:p>
            <a:pPr>
              <a:lnSpc>
                <a:spcPct val="114000"/>
              </a:lnSpc>
            </a:pPr>
            <a:r>
              <a:rPr lang="tr-TR" b="1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okul bahçeleri ve içlerinde </a:t>
            </a:r>
            <a:r>
              <a:rPr lang="tr-TR" b="1" dirty="0" smtClean="0">
                <a:latin typeface="MetaPro-BoldItalic" panose="02000503050000020004" pitchFamily="50" charset="0"/>
              </a:rPr>
              <a:t>etkin şekilde duyurulmaktadır.</a:t>
            </a:r>
            <a:endParaRPr lang="tr-TR" dirty="0" smtClean="0">
              <a:latin typeface="MetaPro-BoldItalic" panose="02000503050000020004" pitchFamily="50" charset="0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90" y="2053426"/>
            <a:ext cx="638816" cy="675671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067816" y="6482814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10</a:t>
            </a:fld>
            <a:endParaRPr lang="tr-TR"/>
          </a:p>
        </p:txBody>
      </p:sp>
      <p:pic>
        <p:nvPicPr>
          <p:cNvPr id="2050" name="Picture 2" descr="C:\Users\User\Desktop\SİL\20-social-media-icons\20-social-media-icons\114x114\facebook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224" y="3355659"/>
            <a:ext cx="414635" cy="41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SİL\20-social-media-icons\20-social-media-icons\114x114\twitte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04" y="3261366"/>
            <a:ext cx="396528" cy="3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SİL\20-social-media-icons\20-social-media-icons\114x114\youtube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761" y="3312810"/>
            <a:ext cx="380653" cy="3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SİL\2000px-Instagram_logo_2016.svg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21" y="3393691"/>
            <a:ext cx="378974" cy="3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1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18702" y="659006"/>
            <a:ext cx="7067948" cy="77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b="1" dirty="0" smtClean="0">
                <a:solidFill>
                  <a:srgbClr val="85B8CA"/>
                </a:solidFill>
                <a:latin typeface="MetaPro-BoldItalic" panose="02000503050000020004" pitchFamily="50" charset="0"/>
              </a:rPr>
              <a:t>DERNEĞİMİZE ÜYELİĞİN AVANTAJLARI</a:t>
            </a:r>
            <a:endParaRPr lang="tr-TR" sz="3300" dirty="0" smtClean="0">
              <a:solidFill>
                <a:srgbClr val="85B8CA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41621" y="1485540"/>
            <a:ext cx="11308758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Web sitemiz, sosyal medya ve tüm tanıtım materyallerimizde logonuz olacak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ve tanıtımlarınız yapılacaktır.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Fuarlarımıza katılmasanız bile fuar alanına göndereceğiniz tanıtım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broşürleriniz tarafımızdan dağıtılacaktır.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Ekonomi Bakanlığının desteklerinde ve dosya hazırlanmasında ücretsiz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danışmanlık verilecek.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Derneğimize başvuran yabancı öğrenciler öncelikli olarak üyelerimize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yönlendirilecektir.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Üyelik aidatı yıllık 300 USD peşin alınacaktır.</a:t>
            </a:r>
            <a:endParaRPr lang="tr-TR" sz="22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0" y="1695654"/>
            <a:ext cx="349015" cy="314965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418702" y="6324600"/>
            <a:ext cx="215588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524893" y="6161500"/>
            <a:ext cx="19434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2000" dirty="0" smtClean="0">
                <a:solidFill>
                  <a:srgbClr val="D12F46"/>
                </a:solidFill>
                <a:latin typeface="MetaPro-BoldItalic" panose="02000503050000020004" pitchFamily="50" charset="0"/>
              </a:rPr>
              <a:t>www.issa.org.tr</a:t>
            </a:r>
          </a:p>
        </p:txBody>
      </p:sp>
      <p:sp>
        <p:nvSpPr>
          <p:cNvPr id="10" name="Dikdörtgen 9">
            <a:hlinkClick r:id="rId5"/>
          </p:cNvPr>
          <p:cNvSpPr/>
          <p:nvPr/>
        </p:nvSpPr>
        <p:spPr>
          <a:xfrm>
            <a:off x="418702" y="6317391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0" y="2558036"/>
            <a:ext cx="349015" cy="31496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3503137"/>
            <a:ext cx="349015" cy="314965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9" y="4448238"/>
            <a:ext cx="349015" cy="314965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8" y="5332400"/>
            <a:ext cx="349015" cy="314965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223464" y="6541182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11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81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3C5-07EE-441C-9CF6-9F987DE6C911}" type="slidenum">
              <a:rPr lang="tr-TR" smtClean="0"/>
              <a:t>12</a:t>
            </a:fld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418702" y="659006"/>
            <a:ext cx="7067948" cy="73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b="1" dirty="0" smtClean="0">
                <a:solidFill>
                  <a:srgbClr val="85B8CA"/>
                </a:solidFill>
                <a:latin typeface="MetaPro-BoldItalic" panose="02000503050000020004" pitchFamily="50" charset="0"/>
              </a:rPr>
              <a:t>ÜYELERİMİZ</a:t>
            </a:r>
            <a:endParaRPr lang="tr-TR" sz="3300" dirty="0" smtClean="0">
              <a:solidFill>
                <a:srgbClr val="85B8CA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1028" name="Picture 4" descr="C:\Users\User\Desktop\ISSA\WEB\uyelerimi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850" y="148456"/>
            <a:ext cx="8074733" cy="65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524893" y="6161500"/>
            <a:ext cx="19434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2000" dirty="0" smtClean="0">
                <a:solidFill>
                  <a:srgbClr val="D12F46"/>
                </a:solidFill>
                <a:latin typeface="MetaPro-BoldItalic" panose="02000503050000020004" pitchFamily="50" charset="0"/>
                <a:hlinkClick r:id="rId4"/>
              </a:rPr>
              <a:t>www.issa.org.tr</a:t>
            </a:r>
            <a:endParaRPr lang="tr-TR" sz="2000" dirty="0" smtClean="0">
              <a:solidFill>
                <a:srgbClr val="D12F46"/>
              </a:solidFill>
              <a:latin typeface="MetaPro-BoldItalic" panose="0200050305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3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0" y="3501189"/>
            <a:ext cx="12172318" cy="4692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7966293" y="5374910"/>
            <a:ext cx="35199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 smtClean="0">
                <a:latin typeface="MetaPro-BoldItalic" panose="02000503050000020004" pitchFamily="50" charset="0"/>
                <a:ea typeface="Kozuka Gothic Pr6N H" panose="020B0800000000000000" pitchFamily="34" charset="-128"/>
              </a:rPr>
              <a:t>ISSA-TURKEY BAŞKANI</a:t>
            </a:r>
          </a:p>
          <a:p>
            <a:pPr algn="ctr"/>
            <a:r>
              <a:rPr lang="tr-TR" sz="2500" b="1" dirty="0" smtClean="0">
                <a:latin typeface="MetaPro-BoldItalic" panose="02000503050000020004" pitchFamily="50" charset="0"/>
                <a:ea typeface="Kozuka Gothic Pr6N H" panose="020B0800000000000000" pitchFamily="34" charset="-128"/>
              </a:rPr>
              <a:t>DR. DURSUN AYDIN</a:t>
            </a:r>
            <a:endParaRPr lang="tr-TR" sz="2500" b="1" dirty="0">
              <a:latin typeface="MetaPro-BoldItalic" panose="02000503050000020004" pitchFamily="50" charset="0"/>
              <a:ea typeface="Kozuka Gothic Pr6N H" panose="020B0800000000000000" pitchFamily="34" charset="-128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0" y="4094746"/>
            <a:ext cx="12172318" cy="9952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479400" y="2862355"/>
            <a:ext cx="295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  <a:latin typeface="MetaPro-BoldItalic" panose="02000503050000020004" pitchFamily="50" charset="0"/>
                <a:ea typeface="Kozuka Gothic Pr6N H" panose="020B0800000000000000" pitchFamily="34" charset="-128"/>
              </a:rPr>
              <a:t>HEDEFİMİZ</a:t>
            </a:r>
            <a:endParaRPr lang="tr-TR" sz="4000" b="1" dirty="0">
              <a:solidFill>
                <a:schemeClr val="bg1"/>
              </a:solidFill>
              <a:latin typeface="MetaPro-BoldItalic" panose="02000503050000020004" pitchFamily="50" charset="0"/>
              <a:ea typeface="Kozuka Gothic Pr6N H" panose="020B0800000000000000" pitchFamily="34" charset="-128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991316" y="3024594"/>
            <a:ext cx="5469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sz="3000" b="1" dirty="0" smtClean="0">
              <a:latin typeface="MetaPro-BoldItalic" panose="02000503050000020004" pitchFamily="50" charset="0"/>
              <a:ea typeface="Kozuka Gothic Pr6N H" panose="020B0800000000000000" pitchFamily="34" charset="-128"/>
            </a:endParaRPr>
          </a:p>
          <a:p>
            <a:pPr algn="just"/>
            <a:r>
              <a:rPr lang="tr-TR" sz="3000" b="1" dirty="0" smtClean="0">
                <a:latin typeface="MetaPro-BoldItalic" panose="02000503050000020004" pitchFamily="50" charset="0"/>
                <a:ea typeface="Kozuka Gothic Pr6N H" panose="020B0800000000000000" pitchFamily="34" charset="-128"/>
              </a:rPr>
              <a:t>Hep Birlikte </a:t>
            </a:r>
            <a:r>
              <a:rPr lang="tr-TR" sz="3000" b="1" dirty="0" smtClean="0">
                <a:latin typeface="MetaPro-BoldItalic" panose="02000503050000020004" pitchFamily="50" charset="0"/>
                <a:ea typeface="Kozuka Gothic Pr6N H" panose="020B0800000000000000" pitchFamily="34" charset="-128"/>
              </a:rPr>
              <a:t>Güçlü </a:t>
            </a:r>
            <a:r>
              <a:rPr lang="tr-TR" sz="3000" b="1" dirty="0" smtClean="0">
                <a:latin typeface="MetaPro-BoldItalic" panose="02000503050000020004" pitchFamily="50" charset="0"/>
                <a:ea typeface="Kozuka Gothic Pr6N H" panose="020B0800000000000000" pitchFamily="34" charset="-128"/>
              </a:rPr>
              <a:t>Türkiye İçin;</a:t>
            </a:r>
            <a:endParaRPr lang="tr-TR" sz="3000" b="1" dirty="0">
              <a:latin typeface="MetaPro-BoldItalic" panose="02000503050000020004" pitchFamily="50" charset="0"/>
              <a:ea typeface="Kozuka Gothic Pr6N H" panose="020B0800000000000000" pitchFamily="34" charset="-128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1401835" y="4095570"/>
            <a:ext cx="9368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 b="1" dirty="0" smtClean="0">
                <a:latin typeface="MetaPro-BoldItalic" panose="02000503050000020004" pitchFamily="50" charset="0"/>
                <a:ea typeface="Kozuka Gothic Pr6N H" panose="020B0800000000000000" pitchFamily="34" charset="-128"/>
              </a:rPr>
              <a:t>2023'te 250 Bin Uluslararası Öğrenciyi misafir etmek.</a:t>
            </a:r>
          </a:p>
          <a:p>
            <a:pPr algn="ctr"/>
            <a:r>
              <a:rPr lang="tr-TR" sz="3000" b="1" dirty="0" smtClean="0">
                <a:latin typeface="MetaPro-BoldItalic" panose="02000503050000020004" pitchFamily="50" charset="0"/>
                <a:ea typeface="Kozuka Gothic Pr6N H" panose="020B0800000000000000" pitchFamily="34" charset="-128"/>
              </a:rPr>
              <a:t>Bölgesinde Eğitimin Cazibe Merkezi Olmak.</a:t>
            </a:r>
            <a:endParaRPr lang="tr-TR" sz="3000" b="1" dirty="0">
              <a:latin typeface="MetaPro-BoldItalic" panose="02000503050000020004" pitchFamily="50" charset="0"/>
              <a:ea typeface="Kozuka Gothic Pr6N H" panose="020B0800000000000000" pitchFamily="34" charset="-128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048360" y="6492542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13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19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 animBg="1"/>
      <p:bldP spid="13" grpId="0"/>
      <p:bldP spid="13" grpId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4685037" y="5504900"/>
            <a:ext cx="2821926" cy="761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3000" dirty="0">
                <a:solidFill>
                  <a:srgbClr val="006186"/>
                </a:solidFill>
                <a:latin typeface="MetaPro-BoldItalic" panose="02000503050000020004" pitchFamily="50" charset="0"/>
                <a:hlinkClick r:id="rId2"/>
              </a:rPr>
              <a:t>www.issa.org.tr</a:t>
            </a:r>
            <a:endParaRPr lang="tr-TR" sz="3000" dirty="0">
              <a:solidFill>
                <a:srgbClr val="006186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88" y="1921933"/>
            <a:ext cx="6683224" cy="301413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171346" y="5504900"/>
            <a:ext cx="2892138" cy="71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3000" dirty="0" smtClean="0">
                <a:solidFill>
                  <a:srgbClr val="006186"/>
                </a:solidFill>
                <a:latin typeface="Lato TR Black" panose="02000503000000020004" pitchFamily="2" charset="-94"/>
              </a:rPr>
              <a:t>issa@issa.org.tr</a:t>
            </a:r>
            <a:endParaRPr lang="tr-TR" sz="3000" dirty="0">
              <a:solidFill>
                <a:srgbClr val="006186"/>
              </a:solidFill>
              <a:latin typeface="Lato TR Black" panose="02000503000000020004" pitchFamily="2" charset="-94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771587" y="5504900"/>
            <a:ext cx="1965603" cy="71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3000" dirty="0" smtClean="0">
                <a:solidFill>
                  <a:srgbClr val="006186"/>
                </a:solidFill>
                <a:latin typeface="Lato TR Black" panose="02000503000000020004" pitchFamily="2" charset="-94"/>
              </a:rPr>
              <a:t>444  5986 </a:t>
            </a:r>
            <a:endParaRPr lang="tr-TR" sz="3000" dirty="0">
              <a:solidFill>
                <a:srgbClr val="006186"/>
              </a:solidFill>
              <a:latin typeface="Lato TR Black" panose="02000503000000020004" pitchFamily="2" charset="-94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077544" y="6492542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56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941266" y="1006273"/>
            <a:ext cx="11444748" cy="5532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b="1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ISSA-TURKEY</a:t>
            </a:r>
            <a:r>
              <a:rPr lang="tr-TR" sz="3300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 HAKKINDA</a:t>
            </a:r>
          </a:p>
          <a:p>
            <a:pPr>
              <a:lnSpc>
                <a:spcPct val="135000"/>
              </a:lnSpc>
            </a:pPr>
            <a:r>
              <a:rPr lang="tr-TR" sz="3300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FAALİYETLERİMİZ</a:t>
            </a:r>
          </a:p>
          <a:p>
            <a:pPr>
              <a:lnSpc>
                <a:spcPct val="135000"/>
              </a:lnSpc>
            </a:pPr>
            <a:r>
              <a:rPr lang="tr-TR" sz="3300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BUGÜNE KADAR YAPTIKLARIMIZ</a:t>
            </a:r>
          </a:p>
          <a:p>
            <a:pPr>
              <a:lnSpc>
                <a:spcPct val="135000"/>
              </a:lnSpc>
            </a:pPr>
            <a:r>
              <a:rPr lang="tr-TR" sz="3300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DERNEĞİMİZİN ÇALIŞMALARI HAKKINDA</a:t>
            </a:r>
          </a:p>
          <a:p>
            <a:pPr>
              <a:lnSpc>
                <a:spcPct val="135000"/>
              </a:lnSpc>
            </a:pPr>
            <a:r>
              <a:rPr lang="tr-TR" sz="3300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HEDEF ÜLKELER VE POTANSİYEL KİTLE</a:t>
            </a:r>
          </a:p>
          <a:p>
            <a:pPr>
              <a:lnSpc>
                <a:spcPct val="135000"/>
              </a:lnSpc>
            </a:pPr>
            <a:r>
              <a:rPr lang="tr-TR" sz="3300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YURTDIŞINDA PROGRAMLARIMIZI NASIL DUYURUYORUZ?</a:t>
            </a:r>
          </a:p>
          <a:p>
            <a:pPr>
              <a:lnSpc>
                <a:spcPct val="135000"/>
              </a:lnSpc>
            </a:pPr>
            <a:r>
              <a:rPr lang="tr-TR" sz="3300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DERNEĞİMİZE ÜYELİĞİN AVANTAJLARI</a:t>
            </a:r>
          </a:p>
          <a:p>
            <a:pPr>
              <a:lnSpc>
                <a:spcPct val="135000"/>
              </a:lnSpc>
            </a:pPr>
            <a:r>
              <a:rPr lang="tr-TR" sz="3300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HEP BİRLİKTE BÜYÜK TÜRKİYE İÇİN</a:t>
            </a:r>
            <a:endParaRPr lang="tr-TR" sz="3300" dirty="0">
              <a:solidFill>
                <a:srgbClr val="006186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1277148"/>
            <a:ext cx="300061" cy="271384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1926100"/>
            <a:ext cx="300061" cy="2713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2614336"/>
            <a:ext cx="300061" cy="271384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3282930"/>
            <a:ext cx="300061" cy="271384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3951524"/>
            <a:ext cx="300061" cy="271384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4620118"/>
            <a:ext cx="300061" cy="271384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5288712"/>
            <a:ext cx="300061" cy="271384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5966848"/>
            <a:ext cx="300061" cy="271384"/>
          </a:xfrm>
          <a:prstGeom prst="rect">
            <a:avLst/>
          </a:prstGeom>
        </p:spPr>
      </p:pic>
      <p:sp>
        <p:nvSpPr>
          <p:cNvPr id="27" name="Metin kutusu 26"/>
          <p:cNvSpPr txBox="1"/>
          <p:nvPr/>
        </p:nvSpPr>
        <p:spPr>
          <a:xfrm>
            <a:off x="941266" y="354896"/>
            <a:ext cx="2834321" cy="73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u="sng" dirty="0" smtClean="0">
                <a:solidFill>
                  <a:srgbClr val="D12F46"/>
                </a:solidFill>
                <a:latin typeface="MetaPro-BoldItalic" panose="02000503050000020004" pitchFamily="50" charset="0"/>
              </a:rPr>
              <a:t>SUNUM PLANI</a:t>
            </a:r>
            <a:endParaRPr lang="tr-TR" sz="3300" u="sng" dirty="0">
              <a:solidFill>
                <a:srgbClr val="D12F46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922234" y="6492542"/>
            <a:ext cx="2034702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2</a:t>
            </a:fld>
            <a:endParaRPr lang="tr-T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95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000">
        <p:fade/>
      </p:transition>
    </mc:Choice>
    <mc:Fallback xmlns="">
      <p:transition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6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18702" y="487556"/>
            <a:ext cx="4610498" cy="73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b="1" dirty="0" smtClean="0">
                <a:solidFill>
                  <a:srgbClr val="85B8CA"/>
                </a:solidFill>
                <a:latin typeface="MetaPro-BoldItalic" panose="02000503050000020004" pitchFamily="50" charset="0"/>
              </a:rPr>
              <a:t>ISSA-TURKEY</a:t>
            </a:r>
            <a:r>
              <a:rPr lang="tr-TR" sz="3300" dirty="0" smtClean="0">
                <a:solidFill>
                  <a:srgbClr val="85B8CA"/>
                </a:solidFill>
                <a:latin typeface="MetaPro-BoldItalic" panose="02000503050000020004" pitchFamily="50" charset="0"/>
              </a:rPr>
              <a:t> HAKKINDA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18702" y="1346089"/>
            <a:ext cx="957302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7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Uluslararası Öğrenci Hizmetleri Derneği (ISSA) 2015 yılında</a:t>
            </a:r>
          </a:p>
          <a:p>
            <a:pPr>
              <a:lnSpc>
                <a:spcPct val="120000"/>
              </a:lnSpc>
            </a:pPr>
            <a:r>
              <a:rPr lang="tr-TR" sz="27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Ankara’da kurulmuş bir STK’ </a:t>
            </a:r>
            <a:r>
              <a:rPr lang="tr-TR" sz="2700" b="1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dır</a:t>
            </a:r>
            <a:r>
              <a:rPr lang="tr-TR" sz="27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.</a:t>
            </a:r>
            <a:endParaRPr lang="tr-TR" sz="27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18702" y="2619754"/>
            <a:ext cx="2931080" cy="676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3300" b="1" u="sng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AMAÇLARIMIZ</a:t>
            </a:r>
            <a:endParaRPr lang="tr-TR" sz="3300" u="sng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73020" y="3252088"/>
            <a:ext cx="11079201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tr-TR" sz="27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Türk Üniversitelerini yurtdışında tanıtmak,</a:t>
            </a:r>
          </a:p>
          <a:p>
            <a:pPr>
              <a:lnSpc>
                <a:spcPct val="160000"/>
              </a:lnSpc>
            </a:pPr>
            <a:r>
              <a:rPr lang="tr-TR" sz="27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Türk Üniversitelerine uluslararası öğrenci kazandırmak,</a:t>
            </a:r>
          </a:p>
          <a:p>
            <a:pPr>
              <a:lnSpc>
                <a:spcPct val="160000"/>
              </a:lnSpc>
            </a:pPr>
            <a:r>
              <a:rPr lang="tr-TR" sz="27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Türkiye’de okuyan misafir öğrencilere destek olmak ve danışmanlık</a:t>
            </a:r>
          </a:p>
          <a:p>
            <a:pPr>
              <a:lnSpc>
                <a:spcPct val="160000"/>
              </a:lnSpc>
            </a:pPr>
            <a:r>
              <a:rPr lang="tr-TR" sz="27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hizmeti vermek,</a:t>
            </a:r>
            <a:endParaRPr lang="tr-TR" sz="27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9" y="3501004"/>
            <a:ext cx="349015" cy="31496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8" y="4177404"/>
            <a:ext cx="349015" cy="31496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4853804"/>
            <a:ext cx="349015" cy="314965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418702" y="6324600"/>
            <a:ext cx="215588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524893" y="6161500"/>
            <a:ext cx="19434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2000" dirty="0" smtClean="0">
                <a:solidFill>
                  <a:srgbClr val="D12F46"/>
                </a:solidFill>
                <a:latin typeface="MetaPro-BoldItalic" panose="02000503050000020004" pitchFamily="50" charset="0"/>
              </a:rPr>
              <a:t>www.issa.org.tr</a:t>
            </a:r>
          </a:p>
        </p:txBody>
      </p:sp>
      <p:sp>
        <p:nvSpPr>
          <p:cNvPr id="17" name="Dikdörtgen 16">
            <a:hlinkClick r:id="rId6"/>
          </p:cNvPr>
          <p:cNvSpPr/>
          <p:nvPr/>
        </p:nvSpPr>
        <p:spPr>
          <a:xfrm>
            <a:off x="418702" y="6325318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223464" y="6531454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3</a:t>
            </a:fld>
            <a:endParaRPr lang="tr-T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5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18702" y="1049531"/>
            <a:ext cx="3438923" cy="77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b="1" dirty="0" smtClean="0">
                <a:solidFill>
                  <a:srgbClr val="85B8CA"/>
                </a:solidFill>
                <a:latin typeface="MetaPro-BoldItalic" panose="02000503050000020004" pitchFamily="50" charset="0"/>
              </a:rPr>
              <a:t>FAALİYETLERİMİZ</a:t>
            </a:r>
            <a:endParaRPr lang="tr-TR" sz="3300" dirty="0" smtClean="0">
              <a:solidFill>
                <a:srgbClr val="85B8CA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883243" y="2154543"/>
            <a:ext cx="11308758" cy="299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Yurtdışında eğitim fuarları düzenliyoruz,</a:t>
            </a:r>
          </a:p>
          <a:p>
            <a:pPr>
              <a:lnSpc>
                <a:spcPct val="16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Yurtdışında tanıtım amaçlı Lise ve Üniversite gezileri ve seminerler düzenliyoruz,</a:t>
            </a:r>
          </a:p>
          <a:p>
            <a:pPr>
              <a:lnSpc>
                <a:spcPct val="16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Öğrenci değişim programı kapsamında yabancı üniversiteler ile işbirliği yapıyoruz,</a:t>
            </a:r>
          </a:p>
          <a:p>
            <a:pPr>
              <a:lnSpc>
                <a:spcPct val="16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Tanıtım amaçlı kitaplar, filmler ve sosyal medya çalışmaları yapıyoruz,</a:t>
            </a:r>
          </a:p>
          <a:p>
            <a:pPr>
              <a:lnSpc>
                <a:spcPct val="16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Türkiye’ye yurtdışından uluslararası öğrenci getiriyoruz.</a:t>
            </a:r>
            <a:endParaRPr lang="tr-TR" sz="24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2380064"/>
            <a:ext cx="349015" cy="31496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4106532"/>
            <a:ext cx="349015" cy="31496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4689988"/>
            <a:ext cx="349015" cy="314965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418702" y="6324600"/>
            <a:ext cx="215588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524893" y="6161500"/>
            <a:ext cx="19434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2000" dirty="0" smtClean="0">
                <a:solidFill>
                  <a:srgbClr val="D12F46"/>
                </a:solidFill>
                <a:latin typeface="MetaPro-BoldItalic" panose="02000503050000020004" pitchFamily="50" charset="0"/>
              </a:rPr>
              <a:t>www.issa.org.tr</a:t>
            </a:r>
          </a:p>
        </p:txBody>
      </p:sp>
      <p:sp>
        <p:nvSpPr>
          <p:cNvPr id="15" name="Dikdörtgen 14">
            <a:hlinkClick r:id="rId5"/>
          </p:cNvPr>
          <p:cNvSpPr/>
          <p:nvPr/>
        </p:nvSpPr>
        <p:spPr>
          <a:xfrm>
            <a:off x="418702" y="6326122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1" y="2952392"/>
            <a:ext cx="349015" cy="314965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3" y="3529462"/>
            <a:ext cx="349015" cy="314965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213736" y="6541182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4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2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4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 animBg="1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18702" y="1049531"/>
            <a:ext cx="6058298" cy="77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b="1" dirty="0" smtClean="0">
                <a:solidFill>
                  <a:srgbClr val="85B8CA"/>
                </a:solidFill>
                <a:latin typeface="MetaPro-BoldItalic" panose="02000503050000020004" pitchFamily="50" charset="0"/>
              </a:rPr>
              <a:t>BUGÜNE KADAR YAPTIKLARIMIZ</a:t>
            </a:r>
            <a:endParaRPr lang="tr-TR" sz="3300" dirty="0" smtClean="0">
              <a:solidFill>
                <a:srgbClr val="85B8CA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883243" y="2297418"/>
            <a:ext cx="11308758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Birçok ülkede  20'ye yakın uluslararası eğitim fuar düzenledik,</a:t>
            </a:r>
          </a:p>
          <a:p>
            <a:pPr>
              <a:lnSpc>
                <a:spcPct val="16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Yurtdışında birçok  okul gezileri ve seminerler düzenledik,</a:t>
            </a:r>
          </a:p>
          <a:p>
            <a:pPr>
              <a:lnSpc>
                <a:spcPct val="16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Ekonomi Bakanlığının tanıtım destek mevzuatı hakkında eğitimler düzenledik,</a:t>
            </a:r>
          </a:p>
          <a:p>
            <a:pPr>
              <a:lnSpc>
                <a:spcPct val="16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Yurtiçinde üniversite ve resmi kurumlara ziyaretlerde bulunduk,</a:t>
            </a:r>
            <a:endParaRPr lang="tr-TR" sz="24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2512181"/>
            <a:ext cx="349015" cy="31496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4227891"/>
            <a:ext cx="349015" cy="314965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418702" y="6324600"/>
            <a:ext cx="215588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524893" y="6161500"/>
            <a:ext cx="19434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2000" dirty="0" smtClean="0">
                <a:solidFill>
                  <a:srgbClr val="D12F46"/>
                </a:solidFill>
                <a:latin typeface="MetaPro-BoldItalic" panose="02000503050000020004" pitchFamily="50" charset="0"/>
              </a:rPr>
              <a:t>www.issa.org.tr</a:t>
            </a:r>
          </a:p>
        </p:txBody>
      </p:sp>
      <p:sp>
        <p:nvSpPr>
          <p:cNvPr id="12" name="Dikdörtgen 11">
            <a:hlinkClick r:id="rId5"/>
          </p:cNvPr>
          <p:cNvSpPr/>
          <p:nvPr/>
        </p:nvSpPr>
        <p:spPr>
          <a:xfrm>
            <a:off x="418702" y="6315075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1" y="3073751"/>
            <a:ext cx="349015" cy="314965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3" y="3672337"/>
            <a:ext cx="349015" cy="314965"/>
          </a:xfrm>
          <a:prstGeom prst="rect">
            <a:avLst/>
          </a:prstGeom>
        </p:spPr>
      </p:pic>
      <p:sp>
        <p:nvSpPr>
          <p:cNvPr id="16" name="Dikdörtgen 15">
            <a:hlinkClick r:id="rId5"/>
          </p:cNvPr>
          <p:cNvSpPr/>
          <p:nvPr/>
        </p:nvSpPr>
        <p:spPr>
          <a:xfrm>
            <a:off x="418702" y="6331380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204008" y="6541182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5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65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1" grpId="0"/>
      <p:bldP spid="1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18702" y="820931"/>
            <a:ext cx="7563248" cy="77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b="1" dirty="0" smtClean="0">
                <a:solidFill>
                  <a:srgbClr val="85B8CA"/>
                </a:solidFill>
                <a:latin typeface="MetaPro-BoldItalic" panose="02000503050000020004" pitchFamily="50" charset="0"/>
              </a:rPr>
              <a:t>DERNEĞİMİZİN ÇALIŞMALARI HAKKINDA</a:t>
            </a:r>
            <a:endParaRPr lang="tr-TR" sz="3300" dirty="0" smtClean="0">
              <a:solidFill>
                <a:srgbClr val="85B8CA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41621" y="2068818"/>
            <a:ext cx="11308758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Uluslararası öğrencilere yönelik </a:t>
            </a:r>
            <a:r>
              <a:rPr lang="tr-TR" sz="2200" b="1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‘EDUCATION IN TURKEY’  </a:t>
            </a: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isimli 5 dilde kitap hazırladık,</a:t>
            </a:r>
          </a:p>
          <a:p>
            <a:pPr>
              <a:lnSpc>
                <a:spcPct val="160000"/>
              </a:lnSpc>
            </a:pPr>
            <a:r>
              <a:rPr lang="tr-TR" sz="2200" b="1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       ‘Türkiye’ de okumak bir sevdadır’ </a:t>
            </a: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isimli 5 dilde tanıtım filmi hazırladık,</a:t>
            </a:r>
          </a:p>
          <a:p>
            <a:pPr>
              <a:lnSpc>
                <a:spcPct val="16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Faaliyetlerimizi ve güncel konuları anlatan web sitemizi hazırladık, </a:t>
            </a:r>
            <a:r>
              <a:rPr lang="tr-TR" sz="2200" b="1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(www.issa.org.tr)</a:t>
            </a:r>
          </a:p>
          <a:p>
            <a:pPr>
              <a:lnSpc>
                <a:spcPct val="16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Uluslararası öğrencilere yönelik üniversitelerimizi anlatan 5 dilde yayınlanacak</a:t>
            </a:r>
          </a:p>
          <a:p>
            <a:pPr>
              <a:lnSpc>
                <a:spcPct val="16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kapsamlı bir web sitesi çalışmalarına başladık </a:t>
            </a:r>
            <a:r>
              <a:rPr lang="tr-TR" sz="2200" b="1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(www.eduinturkey.org)</a:t>
            </a:r>
          </a:p>
          <a:p>
            <a:pPr>
              <a:lnSpc>
                <a:spcPct val="16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Yurtdışı Üniversite tanıtımlarımız devam etmektedir .</a:t>
            </a:r>
            <a:endParaRPr lang="tr-TR" sz="22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0" y="2278932"/>
            <a:ext cx="349015" cy="31496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1" y="3858151"/>
            <a:ext cx="349015" cy="314965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418702" y="6324600"/>
            <a:ext cx="215588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/>
          <p:cNvSpPr txBox="1"/>
          <p:nvPr/>
        </p:nvSpPr>
        <p:spPr>
          <a:xfrm>
            <a:off x="524893" y="6161500"/>
            <a:ext cx="19434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2000" dirty="0" smtClean="0">
                <a:solidFill>
                  <a:srgbClr val="D12F46"/>
                </a:solidFill>
                <a:latin typeface="MetaPro-BoldItalic" panose="02000503050000020004" pitchFamily="50" charset="0"/>
              </a:rPr>
              <a:t>www.issa.org.tr</a:t>
            </a:r>
          </a:p>
        </p:txBody>
      </p:sp>
      <p:sp>
        <p:nvSpPr>
          <p:cNvPr id="11" name="Dikdörtgen 10">
            <a:hlinkClick r:id="rId5"/>
          </p:cNvPr>
          <p:cNvSpPr/>
          <p:nvPr/>
        </p:nvSpPr>
        <p:spPr>
          <a:xfrm>
            <a:off x="418702" y="6315075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2784395"/>
            <a:ext cx="349015" cy="314965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3318708"/>
            <a:ext cx="349015" cy="314965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1" y="4926777"/>
            <a:ext cx="349015" cy="314965"/>
          </a:xfrm>
          <a:prstGeom prst="rect">
            <a:avLst/>
          </a:prstGeom>
        </p:spPr>
      </p:pic>
      <p:sp>
        <p:nvSpPr>
          <p:cNvPr id="18" name="Dikdörtgen 17">
            <a:hlinkClick r:id="rId5"/>
          </p:cNvPr>
          <p:cNvSpPr/>
          <p:nvPr/>
        </p:nvSpPr>
        <p:spPr>
          <a:xfrm>
            <a:off x="418702" y="6325359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hlinkClick r:id="rId5"/>
          </p:cNvPr>
          <p:cNvSpPr/>
          <p:nvPr/>
        </p:nvSpPr>
        <p:spPr>
          <a:xfrm>
            <a:off x="441621" y="6328402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213736" y="6541182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6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9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/>
      <p:bldP spid="11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Resim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Dikdörtgen 31"/>
          <p:cNvSpPr/>
          <p:nvPr/>
        </p:nvSpPr>
        <p:spPr>
          <a:xfrm>
            <a:off x="0" y="3903645"/>
            <a:ext cx="12192000" cy="529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9518"/>
            <a:ext cx="12192000" cy="2345968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6" y="94750"/>
            <a:ext cx="3896252" cy="329929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98" y="562255"/>
            <a:ext cx="3879302" cy="327954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311" y="117274"/>
            <a:ext cx="3869654" cy="3276773"/>
          </a:xfrm>
          <a:prstGeom prst="rect">
            <a:avLst/>
          </a:prstGeom>
        </p:spPr>
      </p:pic>
      <p:sp>
        <p:nvSpPr>
          <p:cNvPr id="19" name="Metin kutusu 18"/>
          <p:cNvSpPr txBox="1"/>
          <p:nvPr/>
        </p:nvSpPr>
        <p:spPr>
          <a:xfrm>
            <a:off x="168529" y="3455895"/>
            <a:ext cx="40923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‘EDUCATION IN TURKEY’ 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isimli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5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dilde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kitap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hazırladık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.</a:t>
            </a:r>
          </a:p>
          <a:p>
            <a:endParaRPr lang="tr-TR" sz="1300" dirty="0">
              <a:latin typeface="MetaPro-BoldItalic" panose="02000503050000020004" pitchFamily="50" charset="0"/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4057935" y="188274"/>
            <a:ext cx="40923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‘</a:t>
            </a:r>
            <a:r>
              <a:rPr lang="en-US" sz="1300" dirty="0" err="1" smtClean="0">
                <a:solidFill>
                  <a:srgbClr val="FFFF00"/>
                </a:solidFill>
                <a:latin typeface="MetaPro-BoldItalic" panose="02000503050000020004" pitchFamily="50" charset="0"/>
              </a:rPr>
              <a:t>Türkiye</a:t>
            </a:r>
            <a:r>
              <a:rPr lang="en-US" sz="1300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’ de </a:t>
            </a:r>
            <a:r>
              <a:rPr lang="en-US" sz="1300" dirty="0" err="1" smtClean="0">
                <a:solidFill>
                  <a:srgbClr val="FFFF00"/>
                </a:solidFill>
                <a:latin typeface="MetaPro-BoldItalic" panose="02000503050000020004" pitchFamily="50" charset="0"/>
              </a:rPr>
              <a:t>okumak</a:t>
            </a:r>
            <a:r>
              <a:rPr lang="en-US" sz="1300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rgbClr val="FFFF00"/>
                </a:solidFill>
                <a:latin typeface="MetaPro-BoldItalic" panose="02000503050000020004" pitchFamily="50" charset="0"/>
              </a:rPr>
              <a:t>bir</a:t>
            </a:r>
            <a:r>
              <a:rPr lang="en-US" sz="1300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rgbClr val="FFFF00"/>
                </a:solidFill>
                <a:latin typeface="MetaPro-BoldItalic" panose="02000503050000020004" pitchFamily="50" charset="0"/>
              </a:rPr>
              <a:t>sevdadır</a:t>
            </a:r>
            <a:r>
              <a:rPr lang="en-US" sz="1300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’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isimli</a:t>
            </a:r>
            <a:endParaRPr lang="en-US" sz="13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  <a:p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                                        5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dilde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tanıtım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filmi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hazırladık</a:t>
            </a:r>
            <a:r>
              <a:rPr lang="tr-TR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.</a:t>
            </a:r>
            <a:endParaRPr lang="tr-TR" sz="1300" dirty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7992702" y="3384494"/>
            <a:ext cx="41678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Faaliyetlerimizi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ve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güncel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konuları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anlatan</a:t>
            </a:r>
            <a:endParaRPr lang="en-US" sz="13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  <a:p>
            <a:r>
              <a:rPr lang="en-US" sz="1300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                                                              web </a:t>
            </a:r>
            <a:r>
              <a:rPr lang="en-US" sz="1300" dirty="0" err="1" smtClean="0">
                <a:solidFill>
                  <a:srgbClr val="FFFF00"/>
                </a:solidFill>
                <a:latin typeface="MetaPro-BoldItalic" panose="02000503050000020004" pitchFamily="50" charset="0"/>
              </a:rPr>
              <a:t>sitemizi</a:t>
            </a:r>
            <a:r>
              <a:rPr lang="en-US" sz="1300" dirty="0" smtClean="0">
                <a:solidFill>
                  <a:srgbClr val="FFFF00"/>
                </a:solidFill>
                <a:latin typeface="MetaPro-BoldItalic" panose="02000503050000020004" pitchFamily="50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MetaPro-BoldItalic" panose="02000503050000020004" pitchFamily="50" charset="0"/>
              </a:rPr>
              <a:t>hazırladık</a:t>
            </a:r>
            <a:r>
              <a:rPr lang="en-US" sz="1300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.</a:t>
            </a:r>
            <a:endParaRPr lang="tr-TR" sz="1300" dirty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2504712" y="3976725"/>
            <a:ext cx="7175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MetaPro-BoldItalic" panose="02000503050000020004" pitchFamily="50" charset="0"/>
              </a:rPr>
              <a:t>Bir çok ülkede </a:t>
            </a:r>
            <a:r>
              <a:rPr lang="tr-TR" dirty="0" smtClean="0">
                <a:solidFill>
                  <a:srgbClr val="006186"/>
                </a:solidFill>
                <a:latin typeface="MetaPro-BoldItalic" panose="02000503050000020004" pitchFamily="50" charset="0"/>
              </a:rPr>
              <a:t>fuar, seminer, okul gezileri ve ziyaretler </a:t>
            </a:r>
            <a:r>
              <a:rPr lang="tr-TR" dirty="0" smtClean="0">
                <a:latin typeface="MetaPro-BoldItalic" panose="02000503050000020004" pitchFamily="50" charset="0"/>
              </a:rPr>
              <a:t>gerçekleştirdik.</a:t>
            </a:r>
            <a:endParaRPr lang="tr-TR" dirty="0">
              <a:latin typeface="MetaPro-BoldItalic" panose="02000503050000020004" pitchFamily="50" charset="0"/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4" y="4772807"/>
            <a:ext cx="2175436" cy="154800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83" y="4772807"/>
            <a:ext cx="2175324" cy="1548000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80" y="4772807"/>
            <a:ext cx="2175568" cy="1548000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21" y="4762049"/>
            <a:ext cx="2177015" cy="1548000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09" y="4762049"/>
            <a:ext cx="2175294" cy="1548000"/>
          </a:xfrm>
          <a:prstGeom prst="rect">
            <a:avLst/>
          </a:prstGeom>
        </p:spPr>
      </p:pic>
      <p:pic>
        <p:nvPicPr>
          <p:cNvPr id="29" name="Resim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4" y="3907412"/>
            <a:ext cx="2023545" cy="502580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458" y="3893149"/>
            <a:ext cx="2023545" cy="502580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028904" y="6463358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7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2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418702" y="206205"/>
            <a:ext cx="7296548" cy="77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b="1" dirty="0" smtClean="0">
                <a:solidFill>
                  <a:srgbClr val="85B8CA"/>
                </a:solidFill>
                <a:latin typeface="MetaPro-BoldItalic" panose="02000503050000020004" pitchFamily="50" charset="0"/>
              </a:rPr>
              <a:t>HEDEF ÜLKELER VE POTANSİYEL KİTLE</a:t>
            </a:r>
            <a:endParaRPr lang="tr-TR" sz="3300" dirty="0" smtClean="0">
              <a:solidFill>
                <a:srgbClr val="85B8CA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418701" y="984110"/>
            <a:ext cx="3181749" cy="55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600" b="1" u="sng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HEDEF ÜLKELER</a:t>
            </a:r>
            <a:endParaRPr lang="tr-TR" sz="2600" u="sng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969046" y="1551875"/>
            <a:ext cx="11222954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Afrika ülkeleri (Tunus, Fas)</a:t>
            </a:r>
          </a:p>
          <a:p>
            <a:pPr>
              <a:lnSpc>
                <a:spcPct val="13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Orta Asya ülkeleri (Kazakistan, Rusya)</a:t>
            </a:r>
          </a:p>
          <a:p>
            <a:pPr>
              <a:lnSpc>
                <a:spcPct val="13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Komşu ülkeler (İran, Gürcistan)</a:t>
            </a:r>
          </a:p>
          <a:p>
            <a:pPr>
              <a:lnSpc>
                <a:spcPct val="13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Avrupa ülkeleri </a:t>
            </a: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(Almanya ve Belçika’da ki Türk vatandaşlarımıza yönelik çalışmalar)</a:t>
            </a: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9" y="1664499"/>
            <a:ext cx="349015" cy="314965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2135202"/>
            <a:ext cx="349015" cy="314965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2634384"/>
            <a:ext cx="349015" cy="314965"/>
          </a:xfrm>
          <a:prstGeom prst="rect">
            <a:avLst/>
          </a:prstGeom>
        </p:spPr>
      </p:pic>
      <p:sp>
        <p:nvSpPr>
          <p:cNvPr id="23" name="Dikdörtgen 22"/>
          <p:cNvSpPr/>
          <p:nvPr/>
        </p:nvSpPr>
        <p:spPr>
          <a:xfrm>
            <a:off x="418702" y="6324600"/>
            <a:ext cx="215588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Metin kutusu 23"/>
          <p:cNvSpPr txBox="1"/>
          <p:nvPr/>
        </p:nvSpPr>
        <p:spPr>
          <a:xfrm>
            <a:off x="524893" y="6161500"/>
            <a:ext cx="19434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2000" dirty="0" smtClean="0">
                <a:solidFill>
                  <a:srgbClr val="D12F46"/>
                </a:solidFill>
                <a:latin typeface="MetaPro-BoldItalic" panose="02000503050000020004" pitchFamily="50" charset="0"/>
              </a:rPr>
              <a:t>www.issa.org.tr</a:t>
            </a:r>
          </a:p>
        </p:txBody>
      </p:sp>
      <p:sp>
        <p:nvSpPr>
          <p:cNvPr id="25" name="Dikdörtgen 24">
            <a:hlinkClick r:id="rId5"/>
          </p:cNvPr>
          <p:cNvSpPr/>
          <p:nvPr/>
        </p:nvSpPr>
        <p:spPr>
          <a:xfrm>
            <a:off x="418702" y="6332027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3100237"/>
            <a:ext cx="349015" cy="314965"/>
          </a:xfrm>
          <a:prstGeom prst="rect">
            <a:avLst/>
          </a:prstGeom>
        </p:spPr>
      </p:pic>
      <p:sp>
        <p:nvSpPr>
          <p:cNvPr id="39" name="Metin kutusu 38"/>
          <p:cNvSpPr txBox="1"/>
          <p:nvPr/>
        </p:nvSpPr>
        <p:spPr>
          <a:xfrm>
            <a:off x="418701" y="3643802"/>
            <a:ext cx="3181749" cy="55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600" b="1" u="sng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HEDEF KİTLE</a:t>
            </a:r>
            <a:endParaRPr lang="tr-TR" sz="2600" u="sng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40" name="Metin kutusu 39"/>
          <p:cNvSpPr txBox="1"/>
          <p:nvPr/>
        </p:nvSpPr>
        <p:spPr>
          <a:xfrm>
            <a:off x="969046" y="4211567"/>
            <a:ext cx="11222954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Lisans öğrencileri (Kolej ve Liseler)</a:t>
            </a:r>
          </a:p>
          <a:p>
            <a:pPr>
              <a:lnSpc>
                <a:spcPct val="13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Yüksek Lisans, Doktora (Üniversiteler ve mezunları)</a:t>
            </a:r>
          </a:p>
          <a:p>
            <a:pPr>
              <a:lnSpc>
                <a:spcPct val="13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Türkçe öğrenmek isteyenler (Tüm gençler)</a:t>
            </a:r>
          </a:p>
          <a:p>
            <a:pPr>
              <a:lnSpc>
                <a:spcPct val="130000"/>
              </a:lnSpc>
            </a:pPr>
            <a:r>
              <a:rPr lang="tr-TR" sz="24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Öğrenci değişim programı katılımcıları ve tarafları</a:t>
            </a:r>
            <a:endParaRPr lang="tr-TR" sz="2200" b="1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41" name="Resim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9" y="4324191"/>
            <a:ext cx="349015" cy="314965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4794894"/>
            <a:ext cx="349015" cy="314965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5294076"/>
            <a:ext cx="349015" cy="314965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5759929"/>
            <a:ext cx="349015" cy="314965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213736" y="6541182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8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69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4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4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3" grpId="0" animBg="1"/>
      <p:bldP spid="24" grpId="0"/>
      <p:bldP spid="25" grpId="0" animBg="1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18702" y="820931"/>
            <a:ext cx="10744598" cy="77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tr-TR" sz="3300" b="1" dirty="0" smtClean="0">
                <a:solidFill>
                  <a:srgbClr val="85B8CA"/>
                </a:solidFill>
                <a:latin typeface="MetaPro-BoldItalic" panose="02000503050000020004" pitchFamily="50" charset="0"/>
              </a:rPr>
              <a:t>YURTDIŞINDA PROGRAMLARIMIZI NASIL DUYURUYORUZ?</a:t>
            </a:r>
            <a:endParaRPr lang="tr-TR" sz="3300" dirty="0" smtClean="0">
              <a:solidFill>
                <a:srgbClr val="85B8CA"/>
              </a:solidFill>
              <a:latin typeface="MetaPro-BoldItalic" panose="02000503050000020004" pitchFamily="50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41621" y="1647465"/>
            <a:ext cx="1130875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Tanıtım etkinliği yaptığımız ülkelerde temsilcilerimiz olup organizasyonu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bizzat yürütmektedirler.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Tanıtım programlarımız etkin şekilde sosyal medya, basın ve yayın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organlarından duyurulmaktadır.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Okulların içinde ve bahçelerinde duyurular yapılmakta el ilanları dağıtılmaktadır.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Ülkede bulunan  Türkiye’nin resmi kurumlarının (Büyükelçilik, Konsolosluk ve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Yunus Emre  Müdürlükleri) web sitelerinde duyurular yapılmaktadır. 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       Dernek portföyündeki öğrencilere bizzat e-posta ve mesajlar gönderilerek</a:t>
            </a:r>
          </a:p>
          <a:p>
            <a:pPr>
              <a:lnSpc>
                <a:spcPct val="140000"/>
              </a:lnSpc>
            </a:pPr>
            <a:r>
              <a:rPr lang="tr-TR" sz="2200" b="1" dirty="0" smtClean="0">
                <a:solidFill>
                  <a:schemeClr val="bg1"/>
                </a:solidFill>
                <a:latin typeface="MetaPro-BoldItalic" panose="02000503050000020004" pitchFamily="50" charset="0"/>
              </a:rPr>
              <a:t>duyurular yapılmaktadır.</a:t>
            </a:r>
            <a:endParaRPr lang="tr-TR" sz="2200" dirty="0" smtClean="0">
              <a:solidFill>
                <a:schemeClr val="bg1"/>
              </a:solidFill>
              <a:latin typeface="MetaPro-BoldItalic" panose="02000503050000020004" pitchFamily="50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0" y="1779755"/>
            <a:ext cx="349015" cy="314965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418702" y="6324600"/>
            <a:ext cx="215588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/>
          <p:cNvSpPr txBox="1"/>
          <p:nvPr/>
        </p:nvSpPr>
        <p:spPr>
          <a:xfrm>
            <a:off x="524893" y="6161500"/>
            <a:ext cx="194349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2000" dirty="0" smtClean="0">
                <a:solidFill>
                  <a:srgbClr val="D12F46"/>
                </a:solidFill>
                <a:latin typeface="MetaPro-BoldItalic" panose="02000503050000020004" pitchFamily="50" charset="0"/>
              </a:rPr>
              <a:t>www.issa.org.tr</a:t>
            </a:r>
          </a:p>
        </p:txBody>
      </p:sp>
      <p:sp>
        <p:nvSpPr>
          <p:cNvPr id="11" name="Dikdörtgen 10">
            <a:hlinkClick r:id="rId5"/>
          </p:cNvPr>
          <p:cNvSpPr/>
          <p:nvPr/>
        </p:nvSpPr>
        <p:spPr>
          <a:xfrm>
            <a:off x="418702" y="6315075"/>
            <a:ext cx="2155880" cy="342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0" y="2719961"/>
            <a:ext cx="349015" cy="314965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7" y="3645606"/>
            <a:ext cx="349015" cy="314965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9" y="4078203"/>
            <a:ext cx="349015" cy="314965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8" y="5052523"/>
            <a:ext cx="349015" cy="314965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204008" y="6550910"/>
            <a:ext cx="2743200" cy="365125"/>
          </a:xfrm>
        </p:spPr>
        <p:txBody>
          <a:bodyPr/>
          <a:lstStyle/>
          <a:p>
            <a:fld id="{AF54B3C5-07EE-441C-9CF6-9F987DE6C911}" type="slidenum">
              <a:rPr lang="tr-TR" smtClean="0"/>
              <a:t>9</a:t>
            </a:fld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5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6|1.1|1.8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8|0.9|0.7|0.6|0.6|0.6|0.6|0.6|0.6|0.6|0.7|0.8|0.6|0.7|0.7|0.6|0.5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7|1.2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3|1.3|1.7|1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6|1.4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6|1.4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5|1.3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6|0.8|0.9|0.9|1|1|0.9|0.7|0.8|0.8|0.6|0.6|0.5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6|1.3|0.8|1.1|0.8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0.9|1.4|2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567</Words>
  <Application>Microsoft Office PowerPoint</Application>
  <PresentationFormat>Özel</PresentationFormat>
  <Paragraphs>113</Paragraphs>
  <Slides>14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5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Sedat Ertek</dc:creator>
  <cp:lastModifiedBy>User</cp:lastModifiedBy>
  <cp:revision>74</cp:revision>
  <dcterms:created xsi:type="dcterms:W3CDTF">2018-07-04T10:07:38Z</dcterms:created>
  <dcterms:modified xsi:type="dcterms:W3CDTF">2018-07-07T10:07:12Z</dcterms:modified>
</cp:coreProperties>
</file>