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5" r:id="rId9"/>
    <p:sldId id="266" r:id="rId10"/>
    <p:sldId id="267" r:id="rId11"/>
    <p:sldId id="269" r:id="rId12"/>
    <p:sldId id="268" r:id="rId13"/>
    <p:sldId id="270" r:id="rId14"/>
    <p:sldId id="271" r:id="rId15"/>
    <p:sldId id="264"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21123F-8DE0-4061-88AE-414AC6A19DDA}" type="datetimeFigureOut">
              <a:rPr lang="tr-TR" smtClean="0"/>
              <a:t>23.11.2020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E243BB-F48D-4FB2-B27C-436C19A34856}"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8F68CD2C-DACB-4398-AE7F-2DE8399081FE}" type="datetime1">
              <a:rPr lang="tr-TR" smtClean="0"/>
              <a:t>23.11.2020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BE75047D-8619-4129-87A0-6AC498ABB37E}" type="datetime1">
              <a:rPr lang="tr-TR" smtClean="0"/>
              <a:t>23.11.2020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F8B52975-C422-4696-93DE-D14D95F417D6}" type="datetime1">
              <a:rPr lang="tr-TR" smtClean="0"/>
              <a:t>23.11.2020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7AE3B098-0FE7-4524-9839-A08D1EE18B86}" type="datetime1">
              <a:rPr lang="tr-TR" smtClean="0"/>
              <a:t>23.11.2020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8F42FD15-978F-479C-8A26-0B2E26FD880F}" type="datetime1">
              <a:rPr lang="tr-TR" smtClean="0"/>
              <a:t>23.11.2020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2142E4A0-9E2B-4BEB-8AC1-7D195599EBE2}" type="datetime1">
              <a:rPr lang="tr-TR" smtClean="0"/>
              <a:t>23.11.2020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B67BA6CA-6239-4DF0-82E7-2C10253DCA8B}" type="datetime1">
              <a:rPr lang="tr-TR" smtClean="0"/>
              <a:t>23.11.2020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64E79559-5816-4909-93AE-9302477A5F59}" type="datetime1">
              <a:rPr lang="tr-TR" smtClean="0"/>
              <a:t>23.11.2020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4159162-FDEE-4644-8127-867195AE8F3B}" type="datetime1">
              <a:rPr lang="tr-TR" smtClean="0"/>
              <a:t>23.11.2020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10F5519A-0BEE-4E20-9DE0-59A742D15640}" type="datetime1">
              <a:rPr lang="tr-TR" smtClean="0"/>
              <a:t>23.11.2020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52410D0C-723C-457C-B56E-D5B4C198952A}" type="datetime1">
              <a:rPr lang="tr-TR" smtClean="0"/>
              <a:t>23.11.2020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269076F-BC5C-4CE1-9424-368761B3A4BD}" type="slidenum">
              <a:rPr lang="tr-TR" smtClean="0"/>
              <a:pPr/>
              <a:t>‹#›</a:t>
            </a:fld>
            <a:endParaRPr lang="tr-TR"/>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B6D7E-4689-4A03-8613-A62CCF2D5F0D}" type="datetime1">
              <a:rPr lang="tr-TR" smtClean="0"/>
              <a:t>23.11.2020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69076F-BC5C-4CE1-9424-368761B3A4B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ut/>
  </p:transition>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eduinturkey.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issa.org.tr/en/preference-consultanc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hyperlink" Target="https://www.facebook.com/educationinturkey" TargetMode="External"/><Relationship Id="rId7" Type="http://schemas.openxmlformats.org/officeDocument/2006/relationships/hyperlink" Target="http://www.issa.org.tr/" TargetMode="External"/><Relationship Id="rId2" Type="http://schemas.openxmlformats.org/officeDocument/2006/relationships/hyperlink" Target="mailto:eduinturkey@issa.org.tr" TargetMode="External"/><Relationship Id="rId1" Type="http://schemas.openxmlformats.org/officeDocument/2006/relationships/slideLayout" Target="../slideLayouts/slideLayout7.xml"/><Relationship Id="rId6" Type="http://schemas.openxmlformats.org/officeDocument/2006/relationships/hyperlink" Target="http://www.eduinturkey.org/" TargetMode="External"/><Relationship Id="rId5" Type="http://schemas.openxmlformats.org/officeDocument/2006/relationships/hyperlink" Target="https://www.instagram.com/educationinturkey/" TargetMode="External"/><Relationship Id="rId4" Type="http://schemas.openxmlformats.org/officeDocument/2006/relationships/hyperlink" Target="https://www.youtube.com/educationinturke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okultanima.yok.gov.tr/" TargetMode="External"/><Relationship Id="rId2" Type="http://schemas.openxmlformats.org/officeDocument/2006/relationships/hyperlink" Target="https://e-ikamet.goc.gov.t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urkiyeburslari.gov.t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115616" y="3140968"/>
            <a:ext cx="7412360" cy="2808312"/>
          </a:xfrm>
        </p:spPr>
        <p:txBody>
          <a:bodyPr>
            <a:normAutofit fontScale="90000"/>
          </a:bodyPr>
          <a:lstStyle/>
          <a:p>
            <a:pPr>
              <a:spcBef>
                <a:spcPct val="20000"/>
              </a:spcBef>
              <a:defRPr/>
            </a:pPr>
            <a:br>
              <a:rPr lang="tr-TR"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br>
              <a:rPr lang="tr-TR" sz="1800" dirty="0">
                <a:effectLst/>
                <a:latin typeface="Calibri" panose="020F0502020204030204" pitchFamily="34" charset="0"/>
                <a:ea typeface="Calibri" panose="020F0502020204030204" pitchFamily="34" charset="0"/>
                <a:cs typeface="Arial" panose="020B0604020202020204" pitchFamily="34" charset="0"/>
              </a:rPr>
            </a:br>
            <a:r>
              <a:rPr lang="en-US" sz="40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How I enroll in Turkish universities?</a:t>
            </a:r>
            <a:br>
              <a:rPr lang="en-US" sz="3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br>
              <a:rPr lang="tr-TR" sz="3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r>
              <a:rPr kumimoji="0" lang="tr-TR" sz="3200" b="0" i="1" u="none" strike="noStrike" kern="1200" cap="none" spc="0" normalizeH="0" baseline="0" noProof="0" dirty="0">
                <a:ln>
                  <a:noFill/>
                </a:ln>
                <a:solidFill>
                  <a:prstClr val="black">
                    <a:tint val="75000"/>
                  </a:prstClr>
                </a:solidFill>
                <a:effectLst/>
                <a:uLnTx/>
                <a:uFillTx/>
                <a:latin typeface="Calibri"/>
                <a:ea typeface="+mn-ea"/>
                <a:cs typeface="+mn-cs"/>
              </a:rPr>
              <a:t>ISSA-TURKEY </a:t>
            </a:r>
            <a:r>
              <a:rPr kumimoji="0" lang="tr-TR" sz="3200" b="0" i="1" u="none" strike="noStrike" kern="1200" cap="none" spc="0" normalizeH="0" baseline="0" noProof="0" dirty="0" err="1">
                <a:ln>
                  <a:noFill/>
                </a:ln>
                <a:solidFill>
                  <a:prstClr val="black">
                    <a:tint val="75000"/>
                  </a:prstClr>
                </a:solidFill>
                <a:effectLst/>
                <a:uLnTx/>
                <a:uFillTx/>
                <a:latin typeface="Calibri"/>
                <a:ea typeface="+mn-ea"/>
                <a:cs typeface="+mn-cs"/>
              </a:rPr>
              <a:t>President</a:t>
            </a:r>
            <a:br>
              <a:rPr kumimoji="0" lang="tr-TR" sz="3200" b="0" i="1" u="none" strike="noStrike" kern="1200" cap="none" spc="0" normalizeH="0" baseline="0" noProof="0" dirty="0">
                <a:ln>
                  <a:noFill/>
                </a:ln>
                <a:solidFill>
                  <a:prstClr val="black">
                    <a:tint val="75000"/>
                  </a:prstClr>
                </a:solidFill>
                <a:effectLst/>
                <a:uLnTx/>
                <a:uFillTx/>
                <a:latin typeface="Calibri"/>
                <a:ea typeface="+mn-ea"/>
                <a:cs typeface="+mn-cs"/>
              </a:rPr>
            </a:br>
            <a:r>
              <a:rPr kumimoji="0" lang="tr-TR" sz="3200" b="0" i="1" u="none" strike="noStrike" kern="1200" cap="none" spc="0" normalizeH="0" baseline="0" noProof="0" dirty="0">
                <a:ln>
                  <a:noFill/>
                </a:ln>
                <a:solidFill>
                  <a:prstClr val="black">
                    <a:tint val="75000"/>
                  </a:prstClr>
                </a:solidFill>
                <a:effectLst/>
                <a:uLnTx/>
                <a:uFillTx/>
                <a:latin typeface="Calibri"/>
                <a:ea typeface="+mn-ea"/>
                <a:cs typeface="+mn-cs"/>
              </a:rPr>
              <a:t>Dursun AYDIN (MD)</a:t>
            </a:r>
            <a:br>
              <a:rPr kumimoji="0" lang="tr-TR" sz="3200" b="0" i="1" u="none" strike="noStrike" kern="1200" cap="none" spc="0" normalizeH="0" baseline="0" noProof="0" dirty="0">
                <a:ln>
                  <a:noFill/>
                </a:ln>
                <a:solidFill>
                  <a:prstClr val="black">
                    <a:tint val="75000"/>
                  </a:prstClr>
                </a:solidFill>
                <a:effectLst/>
                <a:uLnTx/>
                <a:uFillTx/>
                <a:latin typeface="Calibri"/>
                <a:ea typeface="+mn-ea"/>
                <a:cs typeface="+mn-cs"/>
              </a:rPr>
            </a:br>
            <a:br>
              <a:rPr kumimoji="0" lang="tr-TR" sz="3200" b="0" i="1" u="none" strike="noStrike" kern="1200" cap="none" spc="0" normalizeH="0" baseline="0" noProof="0" dirty="0">
                <a:ln>
                  <a:noFill/>
                </a:ln>
                <a:solidFill>
                  <a:prstClr val="black">
                    <a:tint val="75000"/>
                  </a:prstClr>
                </a:solidFill>
                <a:effectLst/>
                <a:uLnTx/>
                <a:uFillTx/>
                <a:latin typeface="Calibri"/>
                <a:ea typeface="+mn-ea"/>
                <a:cs typeface="+mn-cs"/>
              </a:rPr>
            </a:br>
            <a:r>
              <a:rPr kumimoji="0" lang="tr-TR" sz="3200" b="0" i="1" u="none" strike="noStrike" kern="1200" cap="none" spc="0" normalizeH="0" baseline="0" noProof="0" dirty="0">
                <a:ln>
                  <a:noFill/>
                </a:ln>
                <a:solidFill>
                  <a:prstClr val="black">
                    <a:tint val="75000"/>
                  </a:prstClr>
                </a:solidFill>
                <a:effectLst/>
                <a:uLnTx/>
                <a:uFillTx/>
                <a:latin typeface="Calibri"/>
                <a:ea typeface="+mn-ea"/>
                <a:cs typeface="+mn-cs"/>
                <a:hlinkClick r:id="rId2"/>
              </a:rPr>
              <a:t>www.eduinturkey.org</a:t>
            </a:r>
            <a:r>
              <a:rPr kumimoji="0" lang="tr-TR" sz="3200" b="0" i="1" u="none" strike="noStrike" kern="1200" cap="none" spc="0" normalizeH="0" baseline="0" noProof="0" dirty="0">
                <a:ln>
                  <a:noFill/>
                </a:ln>
                <a:solidFill>
                  <a:prstClr val="black">
                    <a:tint val="75000"/>
                  </a:prstClr>
                </a:solidFill>
                <a:effectLst/>
                <a:uLnTx/>
                <a:uFillTx/>
                <a:latin typeface="Calibri"/>
                <a:ea typeface="+mn-ea"/>
                <a:cs typeface="+mn-cs"/>
              </a:rPr>
              <a:t> </a:t>
            </a:r>
            <a:br>
              <a:rPr kumimoji="0" lang="tr-TR" sz="3200" b="0" i="1" u="none" strike="noStrike" kern="1200" cap="none" spc="0" normalizeH="0" baseline="0" noProof="0" dirty="0">
                <a:ln>
                  <a:noFill/>
                </a:ln>
                <a:solidFill>
                  <a:prstClr val="black">
                    <a:tint val="75000"/>
                  </a:prstClr>
                </a:solidFill>
                <a:effectLst/>
                <a:uLnTx/>
                <a:uFillTx/>
                <a:latin typeface="Calibri"/>
                <a:ea typeface="+mn-ea"/>
                <a:cs typeface="+mn-cs"/>
              </a:rPr>
            </a:br>
            <a:endParaRPr lang="tr-TR" b="1" dirty="0">
              <a:solidFill>
                <a:srgbClr val="FF0000"/>
              </a:solidFill>
            </a:endParaRPr>
          </a:p>
        </p:txBody>
      </p:sp>
      <p:pic>
        <p:nvPicPr>
          <p:cNvPr id="5" name="Resim 4" descr="çizim içeren bir resim&#10;&#10;Açıklama otomatik olarak oluşturuldu">
            <a:extLst>
              <a:ext uri="{FF2B5EF4-FFF2-40B4-BE49-F238E27FC236}">
                <a16:creationId xmlns:a16="http://schemas.microsoft.com/office/drawing/2014/main" id="{ECEE7EF1-6A17-4E70-BE23-440A89927D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246580"/>
            <a:ext cx="8496944" cy="1742260"/>
          </a:xfrm>
          <a:prstGeom prst="rect">
            <a:avLst/>
          </a:prstGeom>
        </p:spPr>
      </p:pic>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4DE7B7-5DCC-4976-9459-7AB7C681CDB8}"/>
              </a:ext>
            </a:extLst>
          </p:cNvPr>
          <p:cNvSpPr>
            <a:spLocks noGrp="1"/>
          </p:cNvSpPr>
          <p:nvPr>
            <p:ph type="title"/>
          </p:nvPr>
        </p:nvSpPr>
        <p:spPr>
          <a:xfrm>
            <a:off x="457200" y="274638"/>
            <a:ext cx="8229600" cy="850106"/>
          </a:xfrm>
        </p:spPr>
        <p:txBody>
          <a:bodyPr>
            <a:normAutofit fontScale="90000"/>
          </a:bodyPr>
          <a:lstStyle/>
          <a:p>
            <a:pPr>
              <a:lnSpc>
                <a:spcPct val="107000"/>
              </a:lnSpc>
              <a:spcAft>
                <a:spcPts val="800"/>
              </a:spcAft>
            </a:pPr>
            <a:r>
              <a:rPr lang="fr-FR" sz="4400" dirty="0">
                <a:effectLst/>
                <a:latin typeface="Times New Roman" panose="02020603050405020304" pitchFamily="18" charset="0"/>
                <a:ea typeface="Calibri" panose="020F0502020204030204" pitchFamily="34" charset="0"/>
                <a:cs typeface="Arial" panose="020B0604020202020204" pitchFamily="34" charset="0"/>
              </a:rPr>
              <a:t> </a:t>
            </a:r>
            <a:br>
              <a:rPr lang="tr-TR" sz="4000" dirty="0">
                <a:effectLst/>
                <a:latin typeface="Calibri" panose="020F0502020204030204" pitchFamily="34" charset="0"/>
                <a:ea typeface="Calibri" panose="020F0502020204030204" pitchFamily="34" charset="0"/>
                <a:cs typeface="Arial" panose="020B0604020202020204" pitchFamily="34" charset="0"/>
              </a:rPr>
            </a:br>
            <a:r>
              <a:rPr lang="fr-FR" sz="27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CONSULTANCY SERVICES (</a:t>
            </a:r>
            <a:r>
              <a:rPr lang="fr-FR" sz="2700" b="1"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Before</a:t>
            </a:r>
            <a:r>
              <a:rPr lang="fr-FR" sz="27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fr-FR" sz="2700" b="1"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arriving</a:t>
            </a:r>
            <a:r>
              <a:rPr lang="fr-FR" sz="27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in </a:t>
            </a:r>
            <a:r>
              <a:rPr lang="fr-FR" sz="2700" b="1"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Turkey</a:t>
            </a:r>
            <a:r>
              <a:rPr lang="fr-FR" sz="27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t>
            </a:r>
            <a:br>
              <a:rPr lang="tr-TR" sz="4000" dirty="0">
                <a:effectLst/>
                <a:latin typeface="Calibri" panose="020F0502020204030204" pitchFamily="34" charset="0"/>
                <a:ea typeface="Calibri" panose="020F0502020204030204" pitchFamily="34" charset="0"/>
                <a:cs typeface="Arial" panose="020B0604020202020204" pitchFamily="34" charset="0"/>
              </a:rPr>
            </a:br>
            <a:endParaRPr lang="tr-TR" dirty="0"/>
          </a:p>
        </p:txBody>
      </p:sp>
      <p:sp>
        <p:nvSpPr>
          <p:cNvPr id="3" name="İçerik Yer Tutucusu 2">
            <a:extLst>
              <a:ext uri="{FF2B5EF4-FFF2-40B4-BE49-F238E27FC236}">
                <a16:creationId xmlns:a16="http://schemas.microsoft.com/office/drawing/2014/main" id="{00C4CE2C-D318-4265-A314-CD6EE0F3D990}"/>
              </a:ext>
            </a:extLst>
          </p:cNvPr>
          <p:cNvSpPr>
            <a:spLocks noGrp="1"/>
          </p:cNvSpPr>
          <p:nvPr>
            <p:ph idx="1"/>
          </p:nvPr>
        </p:nvSpPr>
        <p:spPr>
          <a:xfrm>
            <a:off x="457200" y="1124744"/>
            <a:ext cx="8229600" cy="5596731"/>
          </a:xfrm>
        </p:spPr>
        <p:txBody>
          <a:bodyPr>
            <a:normAutofit fontScale="85000" lnSpcReduction="20000"/>
          </a:bodyPr>
          <a:lstStyle/>
          <a:p>
            <a:pPr marL="0" indent="0" algn="just">
              <a:lnSpc>
                <a:spcPct val="107000"/>
              </a:lnSpc>
              <a:spcAft>
                <a:spcPts val="800"/>
              </a:spcAft>
              <a:buNone/>
            </a:pPr>
            <a:r>
              <a:rPr lang="tr-TR" dirty="0">
                <a:effectLst/>
                <a:latin typeface="Times New Roman" panose="02020603050405020304" pitchFamily="18" charset="0"/>
                <a:ea typeface="Calibri" panose="020F0502020204030204" pitchFamily="34" charset="0"/>
                <a:cs typeface="Arial" panose="020B0604020202020204" pitchFamily="34" charset="0"/>
              </a:rPr>
              <a:t>    </a:t>
            </a:r>
            <a:r>
              <a:rPr lang="fr-FR" dirty="0">
                <a:effectLst/>
                <a:latin typeface="Times New Roman" panose="02020603050405020304" pitchFamily="18" charset="0"/>
                <a:ea typeface="Calibri" panose="020F0502020204030204" pitchFamily="34" charset="0"/>
                <a:cs typeface="Arial" panose="020B0604020202020204" pitchFamily="34" charset="0"/>
              </a:rPr>
              <a:t>To </a:t>
            </a:r>
            <a:r>
              <a:rPr lang="fr-FR" dirty="0" err="1">
                <a:effectLst/>
                <a:latin typeface="Times New Roman" panose="02020603050405020304" pitchFamily="18" charset="0"/>
                <a:ea typeface="Calibri" panose="020F0502020204030204" pitchFamily="34" charset="0"/>
                <a:cs typeface="Arial" panose="020B0604020202020204" pitchFamily="34" charset="0"/>
              </a:rPr>
              <a:t>get</a:t>
            </a:r>
            <a:r>
              <a:rPr lang="fr-FR" dirty="0">
                <a:effectLst/>
                <a:latin typeface="Times New Roman" panose="02020603050405020304" pitchFamily="18" charset="0"/>
                <a:ea typeface="Calibri" panose="020F0502020204030204" pitchFamily="34" charset="0"/>
                <a:cs typeface="Arial" panose="020B0604020202020204" pitchFamily="34" charset="0"/>
              </a:rPr>
              <a:t> an acceptance </a:t>
            </a:r>
            <a:r>
              <a:rPr lang="fr-FR" dirty="0" err="1">
                <a:effectLst/>
                <a:latin typeface="Times New Roman" panose="02020603050405020304" pitchFamily="18" charset="0"/>
                <a:ea typeface="Calibri" panose="020F0502020204030204" pitchFamily="34" charset="0"/>
                <a:cs typeface="Arial" panose="020B0604020202020204" pitchFamily="34" charset="0"/>
              </a:rPr>
              <a:t>letter</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from</a:t>
            </a:r>
            <a:r>
              <a:rPr lang="fr-FR" dirty="0">
                <a:effectLst/>
                <a:latin typeface="Times New Roman" panose="02020603050405020304" pitchFamily="18" charset="0"/>
                <a:ea typeface="Calibri" panose="020F0502020204030204" pitchFamily="34" charset="0"/>
                <a:cs typeface="Arial" panose="020B0604020202020204" pitchFamily="34" charset="0"/>
              </a:rPr>
              <a:t> Turkish </a:t>
            </a:r>
            <a:r>
              <a:rPr lang="fr-FR" dirty="0" err="1">
                <a:effectLst/>
                <a:latin typeface="Times New Roman" panose="02020603050405020304" pitchFamily="18" charset="0"/>
                <a:ea typeface="Calibri" panose="020F0502020204030204" pitchFamily="34" charset="0"/>
                <a:cs typeface="Arial" panose="020B0604020202020204" pitchFamily="34" charset="0"/>
              </a:rPr>
              <a:t>Universities</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you</a:t>
            </a:r>
            <a:r>
              <a:rPr lang="fr-FR" dirty="0">
                <a:effectLst/>
                <a:latin typeface="Times New Roman" panose="02020603050405020304" pitchFamily="18" charset="0"/>
                <a:ea typeface="Calibri" panose="020F0502020204030204" pitchFamily="34" charset="0"/>
                <a:cs typeface="Arial" panose="020B0604020202020204" pitchFamily="34" charset="0"/>
              </a:rPr>
              <a:t> must </a:t>
            </a:r>
            <a:r>
              <a:rPr lang="fr-FR" dirty="0" err="1">
                <a:effectLst/>
                <a:latin typeface="Times New Roman" panose="02020603050405020304" pitchFamily="18" charset="0"/>
                <a:ea typeface="Calibri" panose="020F0502020204030204" pitchFamily="34" charset="0"/>
                <a:cs typeface="Arial" panose="020B0604020202020204" pitchFamily="34" charset="0"/>
              </a:rPr>
              <a:t>pre-register</a:t>
            </a:r>
            <a:r>
              <a:rPr lang="fr-FR" dirty="0">
                <a:effectLst/>
                <a:latin typeface="Times New Roman" panose="02020603050405020304" pitchFamily="18" charset="0"/>
                <a:ea typeface="Calibri" panose="020F0502020204030204" pitchFamily="34" charset="0"/>
                <a:cs typeface="Arial" panose="020B0604020202020204" pitchFamily="34" charset="0"/>
              </a:rPr>
              <a:t> on </a:t>
            </a:r>
            <a:r>
              <a:rPr lang="fr-FR" dirty="0" err="1">
                <a:effectLst/>
                <a:latin typeface="Times New Roman" panose="02020603050405020304" pitchFamily="18" charset="0"/>
                <a:ea typeface="Calibri" panose="020F0502020204030204" pitchFamily="34" charset="0"/>
                <a:cs typeface="Arial" panose="020B0604020202020204" pitchFamily="34" charset="0"/>
              </a:rPr>
              <a:t>our</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website</a:t>
            </a:r>
            <a:r>
              <a:rPr lang="fr-FR" dirty="0">
                <a:effectLst/>
                <a:latin typeface="Times New Roman" panose="02020603050405020304" pitchFamily="18" charset="0"/>
                <a:ea typeface="Calibri" panose="020F0502020204030204" pitchFamily="34" charset="0"/>
                <a:cs typeface="Arial" panose="020B0604020202020204" pitchFamily="34" charset="0"/>
              </a:rPr>
              <a:t>. Pre-registration and notification are free. </a:t>
            </a:r>
            <a:r>
              <a:rPr lang="fr-FR" dirty="0" err="1">
                <a:effectLst/>
                <a:latin typeface="Times New Roman" panose="02020603050405020304" pitchFamily="18" charset="0"/>
                <a:ea typeface="Calibri" panose="020F0502020204030204" pitchFamily="34" charset="0"/>
                <a:cs typeface="Arial" panose="020B0604020202020204" pitchFamily="34" charset="0"/>
              </a:rPr>
              <a:t>When</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your</a:t>
            </a:r>
            <a:r>
              <a:rPr lang="fr-FR" dirty="0">
                <a:effectLst/>
                <a:latin typeface="Times New Roman" panose="02020603050405020304" pitchFamily="18" charset="0"/>
                <a:ea typeface="Calibri" panose="020F0502020204030204" pitchFamily="34" charset="0"/>
                <a:cs typeface="Arial" panose="020B0604020202020204" pitchFamily="34" charset="0"/>
              </a:rPr>
              <a:t> information and documents </a:t>
            </a:r>
            <a:r>
              <a:rPr lang="fr-FR" dirty="0" err="1">
                <a:effectLst/>
                <a:latin typeface="Times New Roman" panose="02020603050405020304" pitchFamily="18" charset="0"/>
                <a:ea typeface="Calibri" panose="020F0502020204030204" pitchFamily="34" charset="0"/>
                <a:cs typeface="Arial" panose="020B0604020202020204" pitchFamily="34" charset="0"/>
              </a:rPr>
              <a:t>reach</a:t>
            </a:r>
            <a:r>
              <a:rPr lang="fr-FR" dirty="0">
                <a:effectLst/>
                <a:latin typeface="Times New Roman" panose="02020603050405020304" pitchFamily="18" charset="0"/>
                <a:ea typeface="Calibri" panose="020F0502020204030204" pitchFamily="34" charset="0"/>
                <a:cs typeface="Arial" panose="020B0604020202020204" pitchFamily="34" charset="0"/>
              </a:rPr>
              <a:t> us, </a:t>
            </a:r>
            <a:r>
              <a:rPr lang="fr-FR" dirty="0" err="1">
                <a:effectLst/>
                <a:latin typeface="Times New Roman" panose="02020603050405020304" pitchFamily="18" charset="0"/>
                <a:ea typeface="Calibri" panose="020F0502020204030204" pitchFamily="34" charset="0"/>
                <a:cs typeface="Arial" panose="020B0604020202020204" pitchFamily="34" charset="0"/>
              </a:rPr>
              <a:t>we</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find</a:t>
            </a:r>
            <a:r>
              <a:rPr lang="fr-FR" dirty="0">
                <a:effectLst/>
                <a:latin typeface="Times New Roman" panose="02020603050405020304" pitchFamily="18" charset="0"/>
                <a:ea typeface="Calibri" panose="020F0502020204030204" pitchFamily="34" charset="0"/>
                <a:cs typeface="Arial" panose="020B0604020202020204" pitchFamily="34" charset="0"/>
              </a:rPr>
              <a:t> the </a:t>
            </a:r>
            <a:r>
              <a:rPr lang="fr-FR" dirty="0" err="1">
                <a:effectLst/>
                <a:latin typeface="Times New Roman" panose="02020603050405020304" pitchFamily="18" charset="0"/>
                <a:ea typeface="Calibri" panose="020F0502020204030204" pitchFamily="34" charset="0"/>
                <a:cs typeface="Arial" panose="020B0604020202020204" pitchFamily="34" charset="0"/>
              </a:rPr>
              <a:t>most</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suitable</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university</a:t>
            </a:r>
            <a:r>
              <a:rPr lang="fr-FR" dirty="0">
                <a:effectLst/>
                <a:latin typeface="Times New Roman" panose="02020603050405020304" pitchFamily="18" charset="0"/>
                <a:ea typeface="Calibri" panose="020F0502020204030204" pitchFamily="34" charset="0"/>
                <a:cs typeface="Arial" panose="020B0604020202020204" pitchFamily="34" charset="0"/>
              </a:rPr>
              <a:t> for </a:t>
            </a:r>
            <a:r>
              <a:rPr lang="fr-FR" dirty="0" err="1">
                <a:effectLst/>
                <a:latin typeface="Times New Roman" panose="02020603050405020304" pitchFamily="18" charset="0"/>
                <a:ea typeface="Calibri" panose="020F0502020204030204" pitchFamily="34" charset="0"/>
                <a:cs typeface="Arial" panose="020B0604020202020204" pitchFamily="34" charset="0"/>
              </a:rPr>
              <a:t>you</a:t>
            </a:r>
            <a:r>
              <a:rPr lang="fr-FR" dirty="0">
                <a:effectLst/>
                <a:latin typeface="Times New Roman" panose="02020603050405020304" pitchFamily="18" charset="0"/>
                <a:ea typeface="Calibri" panose="020F0502020204030204" pitchFamily="34" charset="0"/>
                <a:cs typeface="Arial" panose="020B0604020202020204" pitchFamily="34" charset="0"/>
              </a:rPr>
              <a:t>. </a:t>
            </a:r>
            <a:endParaRPr lang="tr-TR" dirty="0">
              <a:effectLst/>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tr-TR" dirty="0">
                <a:effectLst/>
                <a:latin typeface="Times New Roman" panose="02020603050405020304" pitchFamily="18" charset="0"/>
                <a:ea typeface="Calibri" panose="020F0502020204030204" pitchFamily="34" charset="0"/>
                <a:cs typeface="Arial" panose="020B0604020202020204" pitchFamily="34" charset="0"/>
              </a:rPr>
              <a:t>    </a:t>
            </a:r>
            <a:r>
              <a:rPr lang="fr-FR" dirty="0">
                <a:effectLst/>
                <a:latin typeface="Times New Roman" panose="02020603050405020304" pitchFamily="18" charset="0"/>
                <a:ea typeface="Calibri" panose="020F0502020204030204" pitchFamily="34" charset="0"/>
                <a:cs typeface="Arial" panose="020B0604020202020204" pitchFamily="34" charset="0"/>
              </a:rPr>
              <a:t>In </a:t>
            </a:r>
            <a:r>
              <a:rPr lang="fr-FR" dirty="0" err="1">
                <a:effectLst/>
                <a:latin typeface="Times New Roman" panose="02020603050405020304" pitchFamily="18" charset="0"/>
                <a:ea typeface="Calibri" panose="020F0502020204030204" pitchFamily="34" charset="0"/>
                <a:cs typeface="Arial" panose="020B0604020202020204" pitchFamily="34" charset="0"/>
              </a:rPr>
              <a:t>this</a:t>
            </a:r>
            <a:r>
              <a:rPr lang="fr-FR" dirty="0">
                <a:effectLst/>
                <a:latin typeface="Times New Roman" panose="02020603050405020304" pitchFamily="18" charset="0"/>
                <a:ea typeface="Calibri" panose="020F0502020204030204" pitchFamily="34" charset="0"/>
                <a:cs typeface="Arial" panose="020B0604020202020204" pitchFamily="34" charset="0"/>
              </a:rPr>
              <a:t> first </a:t>
            </a:r>
            <a:r>
              <a:rPr lang="fr-FR" dirty="0" err="1">
                <a:effectLst/>
                <a:latin typeface="Times New Roman" panose="02020603050405020304" pitchFamily="18" charset="0"/>
                <a:ea typeface="Calibri" panose="020F0502020204030204" pitchFamily="34" charset="0"/>
                <a:cs typeface="Arial" panose="020B0604020202020204" pitchFamily="34" charset="0"/>
              </a:rPr>
              <a:t>step</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we</a:t>
            </a:r>
            <a:r>
              <a:rPr lang="fr-FR" dirty="0">
                <a:effectLst/>
                <a:latin typeface="Times New Roman" panose="02020603050405020304" pitchFamily="18" charset="0"/>
                <a:ea typeface="Calibri" panose="020F0502020204030204" pitchFamily="34" charset="0"/>
                <a:cs typeface="Arial" panose="020B0604020202020204" pitchFamily="34" charset="0"/>
              </a:rPr>
              <a:t> do not </a:t>
            </a:r>
            <a:r>
              <a:rPr lang="fr-FR" dirty="0" err="1">
                <a:effectLst/>
                <a:latin typeface="Times New Roman" panose="02020603050405020304" pitchFamily="18" charset="0"/>
                <a:ea typeface="Calibri" panose="020F0502020204030204" pitchFamily="34" charset="0"/>
                <a:cs typeface="Arial" panose="020B0604020202020204" pitchFamily="34" charset="0"/>
              </a:rPr>
              <a:t>require</a:t>
            </a:r>
            <a:r>
              <a:rPr lang="fr-FR" dirty="0">
                <a:effectLst/>
                <a:latin typeface="Times New Roman" panose="02020603050405020304" pitchFamily="18" charset="0"/>
                <a:ea typeface="Calibri" panose="020F0502020204030204" pitchFamily="34" charset="0"/>
                <a:cs typeface="Arial" panose="020B0604020202020204" pitchFamily="34" charset="0"/>
              </a:rPr>
              <a:t> a </a:t>
            </a:r>
            <a:r>
              <a:rPr lang="fr-FR" dirty="0" err="1">
                <a:effectLst/>
                <a:latin typeface="Times New Roman" panose="02020603050405020304" pitchFamily="18" charset="0"/>
                <a:ea typeface="Calibri" panose="020F0502020204030204" pitchFamily="34" charset="0"/>
                <a:cs typeface="Arial" panose="020B0604020202020204" pitchFamily="34" charset="0"/>
              </a:rPr>
              <a:t>consultancy</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fee</a:t>
            </a:r>
            <a:r>
              <a:rPr lang="fr-FR" dirty="0">
                <a:effectLst/>
                <a:latin typeface="Times New Roman" panose="02020603050405020304" pitchFamily="18" charset="0"/>
                <a:ea typeface="Calibri" panose="020F0502020204030204" pitchFamily="34" charset="0"/>
                <a:cs typeface="Arial" panose="020B0604020202020204" pitchFamily="34" charset="0"/>
              </a:rPr>
              <a:t> for </a:t>
            </a:r>
            <a:r>
              <a:rPr lang="fr-FR" dirty="0" err="1">
                <a:effectLst/>
                <a:latin typeface="Times New Roman" panose="02020603050405020304" pitchFamily="18" charset="0"/>
                <a:ea typeface="Calibri" panose="020F0502020204030204" pitchFamily="34" charset="0"/>
                <a:cs typeface="Arial" panose="020B0604020202020204" pitchFamily="34" charset="0"/>
              </a:rPr>
              <a:t>accepting</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letters</a:t>
            </a:r>
            <a:r>
              <a:rPr lang="fr-FR" dirty="0">
                <a:effectLst/>
                <a:latin typeface="Times New Roman" panose="02020603050405020304" pitchFamily="18" charset="0"/>
                <a:ea typeface="Calibri" panose="020F0502020204030204" pitchFamily="34" charset="0"/>
                <a:cs typeface="Arial" panose="020B0604020202020204" pitchFamily="34" charset="0"/>
              </a:rPr>
              <a:t> of acceptance </a:t>
            </a:r>
            <a:r>
              <a:rPr lang="fr-FR" dirty="0" err="1">
                <a:effectLst/>
                <a:latin typeface="Times New Roman" panose="02020603050405020304" pitchFamily="18" charset="0"/>
                <a:ea typeface="Calibri" panose="020F0502020204030204" pitchFamily="34" charset="0"/>
                <a:cs typeface="Arial" panose="020B0604020202020204" pitchFamily="34" charset="0"/>
              </a:rPr>
              <a:t>from</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students</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who</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want</a:t>
            </a:r>
            <a:r>
              <a:rPr lang="fr-FR" dirty="0">
                <a:effectLst/>
                <a:latin typeface="Times New Roman" panose="02020603050405020304" pitchFamily="18" charset="0"/>
                <a:ea typeface="Calibri" panose="020F0502020204030204" pitchFamily="34" charset="0"/>
                <a:cs typeface="Arial" panose="020B0604020202020204" pitchFamily="34" charset="0"/>
              </a:rPr>
              <a:t> to </a:t>
            </a:r>
            <a:r>
              <a:rPr lang="fr-FR" dirty="0" err="1">
                <a:effectLst/>
                <a:latin typeface="Times New Roman" panose="02020603050405020304" pitchFamily="18" charset="0"/>
                <a:ea typeface="Calibri" panose="020F0502020204030204" pitchFamily="34" charset="0"/>
                <a:cs typeface="Arial" panose="020B0604020202020204" pitchFamily="34" charset="0"/>
              </a:rPr>
              <a:t>study</a:t>
            </a:r>
            <a:r>
              <a:rPr lang="fr-FR" dirty="0">
                <a:effectLst/>
                <a:latin typeface="Times New Roman" panose="02020603050405020304" pitchFamily="18" charset="0"/>
                <a:ea typeface="Calibri" panose="020F0502020204030204" pitchFamily="34" charset="0"/>
                <a:cs typeface="Arial" panose="020B0604020202020204" pitchFamily="34" charset="0"/>
              </a:rPr>
              <a:t> at a </a:t>
            </a:r>
            <a:r>
              <a:rPr lang="fr-FR" dirty="0" err="1">
                <a:effectLst/>
                <a:latin typeface="Times New Roman" panose="02020603050405020304" pitchFamily="18" charset="0"/>
                <a:ea typeface="Calibri" panose="020F0502020204030204" pitchFamily="34" charset="0"/>
                <a:cs typeface="Arial" panose="020B0604020202020204" pitchFamily="34" charset="0"/>
              </a:rPr>
              <a:t>private</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university</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However</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we</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ask</a:t>
            </a:r>
            <a:r>
              <a:rPr lang="fr-FR" dirty="0">
                <a:effectLst/>
                <a:latin typeface="Times New Roman" panose="02020603050405020304" pitchFamily="18" charset="0"/>
                <a:ea typeface="Calibri" panose="020F0502020204030204" pitchFamily="34" charset="0"/>
                <a:cs typeface="Arial" panose="020B0604020202020204" pitchFamily="34" charset="0"/>
              </a:rPr>
              <a:t> for a </a:t>
            </a:r>
            <a:r>
              <a:rPr lang="fr-FR"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400 USD </a:t>
            </a:r>
            <a:r>
              <a:rPr lang="fr-FR" dirty="0" err="1">
                <a:effectLst/>
                <a:latin typeface="Times New Roman" panose="02020603050405020304" pitchFamily="18" charset="0"/>
                <a:ea typeface="Calibri" panose="020F0502020204030204" pitchFamily="34" charset="0"/>
                <a:cs typeface="Arial" panose="020B0604020202020204" pitchFamily="34" charset="0"/>
              </a:rPr>
              <a:t>consultancy</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fee</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from</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applicants</a:t>
            </a:r>
            <a:r>
              <a:rPr lang="fr-FR" dirty="0">
                <a:effectLst/>
                <a:latin typeface="Times New Roman" panose="02020603050405020304" pitchFamily="18" charset="0"/>
                <a:ea typeface="Calibri" panose="020F0502020204030204" pitchFamily="34" charset="0"/>
                <a:cs typeface="Arial" panose="020B0604020202020204" pitchFamily="34" charset="0"/>
              </a:rPr>
              <a:t> to </a:t>
            </a:r>
            <a:r>
              <a:rPr lang="fr-FR" dirty="0" err="1">
                <a:effectLst/>
                <a:latin typeface="Times New Roman" panose="02020603050405020304" pitchFamily="18" charset="0"/>
                <a:ea typeface="Calibri" panose="020F0502020204030204" pitchFamily="34" charset="0"/>
                <a:cs typeface="Arial" panose="020B0604020202020204" pitchFamily="34" charset="0"/>
              </a:rPr>
              <a:t>study</a:t>
            </a:r>
            <a:r>
              <a:rPr lang="fr-FR" dirty="0">
                <a:effectLst/>
                <a:latin typeface="Times New Roman" panose="02020603050405020304" pitchFamily="18" charset="0"/>
                <a:ea typeface="Calibri" panose="020F0502020204030204" pitchFamily="34" charset="0"/>
                <a:cs typeface="Arial" panose="020B0604020202020204" pitchFamily="34" charset="0"/>
              </a:rPr>
              <a:t> at a state </a:t>
            </a:r>
            <a:r>
              <a:rPr lang="fr-FR" dirty="0" err="1">
                <a:effectLst/>
                <a:latin typeface="Times New Roman" panose="02020603050405020304" pitchFamily="18" charset="0"/>
                <a:ea typeface="Calibri" panose="020F0502020204030204" pitchFamily="34" charset="0"/>
                <a:cs typeface="Arial" panose="020B0604020202020204" pitchFamily="34" charset="0"/>
              </a:rPr>
              <a:t>university</a:t>
            </a:r>
            <a:r>
              <a:rPr lang="fr-FR" dirty="0">
                <a:effectLst/>
                <a:latin typeface="Times New Roman" panose="02020603050405020304" pitchFamily="18" charset="0"/>
                <a:ea typeface="Calibri" panose="020F0502020204030204" pitchFamily="34" charset="0"/>
                <a:cs typeface="Arial" panose="020B0604020202020204" pitchFamily="34" charset="0"/>
              </a:rPr>
              <a:t>. </a:t>
            </a:r>
            <a:endParaRPr lang="tr-TR" dirty="0">
              <a:effectLst/>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tr-TR" dirty="0">
                <a:effectLst/>
                <a:latin typeface="Times New Roman" panose="02020603050405020304" pitchFamily="18" charset="0"/>
                <a:ea typeface="Calibri" panose="020F0502020204030204" pitchFamily="34" charset="0"/>
                <a:cs typeface="Arial" panose="020B0604020202020204" pitchFamily="34" charset="0"/>
              </a:rPr>
              <a:t>    </a:t>
            </a:r>
            <a:r>
              <a:rPr lang="fr-FR" dirty="0">
                <a:effectLst/>
                <a:latin typeface="Times New Roman" panose="02020603050405020304" pitchFamily="18" charset="0"/>
                <a:ea typeface="Calibri" panose="020F0502020204030204" pitchFamily="34" charset="0"/>
                <a:cs typeface="Arial" panose="020B0604020202020204" pitchFamily="34" charset="0"/>
              </a:rPr>
              <a:t>You </a:t>
            </a:r>
            <a:r>
              <a:rPr lang="fr-FR" dirty="0" err="1">
                <a:effectLst/>
                <a:latin typeface="Times New Roman" panose="02020603050405020304" pitchFamily="18" charset="0"/>
                <a:ea typeface="Calibri" panose="020F0502020204030204" pitchFamily="34" charset="0"/>
                <a:cs typeface="Arial" panose="020B0604020202020204" pitchFamily="34" charset="0"/>
              </a:rPr>
              <a:t>will</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pay</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this</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fee</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after</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receiving</a:t>
            </a:r>
            <a:r>
              <a:rPr lang="fr-FR" dirty="0">
                <a:effectLst/>
                <a:latin typeface="Times New Roman" panose="02020603050405020304" pitchFamily="18" charset="0"/>
                <a:ea typeface="Calibri" panose="020F0502020204030204" pitchFamily="34" charset="0"/>
                <a:cs typeface="Arial" panose="020B0604020202020204" pitchFamily="34" charset="0"/>
              </a:rPr>
              <a:t> the </a:t>
            </a:r>
            <a:r>
              <a:rPr lang="fr-FR" dirty="0" err="1">
                <a:effectLst/>
                <a:latin typeface="Times New Roman" panose="02020603050405020304" pitchFamily="18" charset="0"/>
                <a:ea typeface="Calibri" panose="020F0502020204030204" pitchFamily="34" charset="0"/>
                <a:cs typeface="Arial" panose="020B0604020202020204" pitchFamily="34" charset="0"/>
              </a:rPr>
              <a:t>Letter</a:t>
            </a:r>
            <a:r>
              <a:rPr lang="fr-FR" dirty="0">
                <a:effectLst/>
                <a:latin typeface="Times New Roman" panose="02020603050405020304" pitchFamily="18" charset="0"/>
                <a:ea typeface="Calibri" panose="020F0502020204030204" pitchFamily="34" charset="0"/>
                <a:cs typeface="Arial" panose="020B0604020202020204" pitchFamily="34" charset="0"/>
              </a:rPr>
              <a:t> of Acceptance. (</a:t>
            </a:r>
            <a:r>
              <a:rPr lang="fr-FR" dirty="0" err="1">
                <a:effectLst/>
                <a:latin typeface="Times New Roman" panose="02020603050405020304" pitchFamily="18" charset="0"/>
                <a:ea typeface="Calibri" panose="020F0502020204030204" pitchFamily="34" charset="0"/>
                <a:cs typeface="Arial" panose="020B0604020202020204" pitchFamily="34" charset="0"/>
              </a:rPr>
              <a:t>Consultancy</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fee</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is</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different</a:t>
            </a:r>
            <a:r>
              <a:rPr lang="fr-FR" dirty="0">
                <a:effectLst/>
                <a:latin typeface="Times New Roman" panose="02020603050405020304" pitchFamily="18" charset="0"/>
                <a:ea typeface="Calibri" panose="020F0502020204030204" pitchFamily="34" charset="0"/>
                <a:cs typeface="Arial" panose="020B0604020202020204" pitchFamily="34" charset="0"/>
              </a:rPr>
              <a:t> in </a:t>
            </a:r>
            <a:r>
              <a:rPr lang="fr-FR" dirty="0" err="1">
                <a:effectLst/>
                <a:latin typeface="Times New Roman" panose="02020603050405020304" pitchFamily="18" charset="0"/>
                <a:ea typeface="Calibri" panose="020F0502020204030204" pitchFamily="34" charset="0"/>
                <a:cs typeface="Arial" panose="020B0604020202020204" pitchFamily="34" charset="0"/>
              </a:rPr>
              <a:t>Medicine</a:t>
            </a:r>
            <a:r>
              <a:rPr lang="fr-FR" dirty="0">
                <a:effectLst/>
                <a:latin typeface="Times New Roman" panose="02020603050405020304" pitchFamily="18" charset="0"/>
                <a:ea typeface="Calibri" panose="020F0502020204030204" pitchFamily="34" charset="0"/>
                <a:cs typeface="Arial" panose="020B0604020202020204" pitchFamily="34" charset="0"/>
              </a:rPr>
              <a:t> and </a:t>
            </a:r>
            <a:r>
              <a:rPr lang="fr-FR" dirty="0" err="1">
                <a:effectLst/>
                <a:latin typeface="Times New Roman" panose="02020603050405020304" pitchFamily="18" charset="0"/>
                <a:ea typeface="Calibri" panose="020F0502020204030204" pitchFamily="34" charset="0"/>
                <a:cs typeface="Arial" panose="020B0604020202020204" pitchFamily="34" charset="0"/>
              </a:rPr>
              <a:t>Dentistry</a:t>
            </a:r>
            <a:r>
              <a:rPr lang="fr-FR" dirty="0">
                <a:effectLst/>
                <a:latin typeface="Times New Roman" panose="02020603050405020304" pitchFamily="18" charset="0"/>
                <a:ea typeface="Calibri" panose="020F0502020204030204" pitchFamily="34" charset="0"/>
                <a:cs typeface="Arial" panose="020B0604020202020204" pitchFamily="34" charset="0"/>
              </a:rPr>
              <a:t>.)</a:t>
            </a:r>
            <a:endParaRPr lang="tr-TR"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tr-TR" dirty="0">
              <a:effectLst/>
              <a:latin typeface="Calibri" panose="020F0502020204030204" pitchFamily="34" charset="0"/>
              <a:ea typeface="Calibri" panose="020F0502020204030204" pitchFamily="34" charset="0"/>
              <a:cs typeface="Arial" panose="020B0604020202020204" pitchFamily="34" charset="0"/>
            </a:endParaRPr>
          </a:p>
          <a:p>
            <a:endParaRPr lang="tr-TR" dirty="0"/>
          </a:p>
        </p:txBody>
      </p:sp>
      <p:sp>
        <p:nvSpPr>
          <p:cNvPr id="4" name="Veri Yer Tutucusu 3">
            <a:extLst>
              <a:ext uri="{FF2B5EF4-FFF2-40B4-BE49-F238E27FC236}">
                <a16:creationId xmlns:a16="http://schemas.microsoft.com/office/drawing/2014/main" id="{7D040A34-E6BC-4801-9856-090558C36E47}"/>
              </a:ext>
            </a:extLst>
          </p:cNvPr>
          <p:cNvSpPr>
            <a:spLocks noGrp="1"/>
          </p:cNvSpPr>
          <p:nvPr>
            <p:ph type="dt" sz="half" idx="10"/>
          </p:nvPr>
        </p:nvSpPr>
        <p:spPr/>
        <p:txBody>
          <a:bodyPr/>
          <a:lstStyle/>
          <a:p>
            <a:fld id="{7AE3B098-0FE7-4524-9839-A08D1EE18B86}" type="datetime1">
              <a:rPr lang="tr-TR" smtClean="0"/>
              <a:t>23.11.2020</a:t>
            </a:fld>
            <a:endParaRPr lang="tr-TR"/>
          </a:p>
        </p:txBody>
      </p:sp>
      <p:sp>
        <p:nvSpPr>
          <p:cNvPr id="5" name="Slayt Numarası Yer Tutucusu 4">
            <a:extLst>
              <a:ext uri="{FF2B5EF4-FFF2-40B4-BE49-F238E27FC236}">
                <a16:creationId xmlns:a16="http://schemas.microsoft.com/office/drawing/2014/main" id="{0C43D7CC-3800-4FBD-BC80-EBA16078FEC9}"/>
              </a:ext>
            </a:extLst>
          </p:cNvPr>
          <p:cNvSpPr>
            <a:spLocks noGrp="1"/>
          </p:cNvSpPr>
          <p:nvPr>
            <p:ph type="sldNum" sz="quarter" idx="12"/>
          </p:nvPr>
        </p:nvSpPr>
        <p:spPr/>
        <p:txBody>
          <a:bodyPr/>
          <a:lstStyle/>
          <a:p>
            <a:fld id="{1269076F-BC5C-4CE1-9424-368761B3A4BD}" type="slidenum">
              <a:rPr lang="tr-TR" smtClean="0"/>
              <a:pPr/>
              <a:t>10</a:t>
            </a:fld>
            <a:endParaRPr lang="tr-TR"/>
          </a:p>
        </p:txBody>
      </p:sp>
    </p:spTree>
    <p:extLst>
      <p:ext uri="{BB962C8B-B14F-4D97-AF65-F5344CB8AC3E}">
        <p14:creationId xmlns:p14="http://schemas.microsoft.com/office/powerpoint/2010/main" val="3487106549"/>
      </p:ext>
    </p:extLst>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0AB4EF-BCC2-47E4-9664-BE1B94749DFC}"/>
              </a:ext>
            </a:extLst>
          </p:cNvPr>
          <p:cNvSpPr>
            <a:spLocks noGrp="1"/>
          </p:cNvSpPr>
          <p:nvPr>
            <p:ph type="title"/>
          </p:nvPr>
        </p:nvSpPr>
        <p:spPr>
          <a:xfrm>
            <a:off x="457200" y="136526"/>
            <a:ext cx="8229600" cy="595312"/>
          </a:xfrm>
        </p:spPr>
        <p:txBody>
          <a:bodyPr>
            <a:noAutofit/>
          </a:bodyPr>
          <a:lstStyle/>
          <a:p>
            <a:br>
              <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br>
              <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r>
              <a:rPr lang="fr-F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GUIDANCE SERVICES ARRIVING TO TURKEY</a:t>
            </a:r>
            <a:br>
              <a:rPr lang="tr-TR" sz="2400" dirty="0">
                <a:effectLst/>
                <a:latin typeface="Calibri" panose="020F0502020204030204" pitchFamily="34" charset="0"/>
                <a:ea typeface="Calibri" panose="020F0502020204030204" pitchFamily="34" charset="0"/>
                <a:cs typeface="Arial" panose="020B0604020202020204" pitchFamily="34" charset="0"/>
              </a:rPr>
            </a:br>
            <a:endParaRPr lang="tr-TR" sz="5400" dirty="0"/>
          </a:p>
        </p:txBody>
      </p:sp>
      <p:sp>
        <p:nvSpPr>
          <p:cNvPr id="3" name="İçerik Yer Tutucusu 2">
            <a:extLst>
              <a:ext uri="{FF2B5EF4-FFF2-40B4-BE49-F238E27FC236}">
                <a16:creationId xmlns:a16="http://schemas.microsoft.com/office/drawing/2014/main" id="{2C269F20-1300-4A8E-ABA4-4E8AB4DF5020}"/>
              </a:ext>
            </a:extLst>
          </p:cNvPr>
          <p:cNvSpPr>
            <a:spLocks noGrp="1"/>
          </p:cNvSpPr>
          <p:nvPr>
            <p:ph idx="1"/>
          </p:nvPr>
        </p:nvSpPr>
        <p:spPr>
          <a:xfrm>
            <a:off x="457200" y="731838"/>
            <a:ext cx="8229600" cy="5989636"/>
          </a:xfrm>
        </p:spPr>
        <p:txBody>
          <a:bodyPr>
            <a:normAutofit fontScale="40000" lnSpcReduction="20000"/>
          </a:bodyPr>
          <a:lstStyle/>
          <a:p>
            <a:pPr marL="0" indent="0" algn="just">
              <a:lnSpc>
                <a:spcPct val="107000"/>
              </a:lnSpc>
              <a:spcAft>
                <a:spcPts val="800"/>
              </a:spcAft>
              <a:buNone/>
            </a:pPr>
            <a:r>
              <a:rPr lang="fr-FR" sz="4500" dirty="0" err="1">
                <a:effectLst/>
                <a:latin typeface="Times New Roman" panose="02020603050405020304" pitchFamily="18" charset="0"/>
                <a:ea typeface="Calibri" panose="020F0502020204030204" pitchFamily="34" charset="0"/>
                <a:cs typeface="Arial" panose="020B0604020202020204" pitchFamily="34" charset="0"/>
              </a:rPr>
              <a:t>After</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receiving</a:t>
            </a:r>
            <a:r>
              <a:rPr lang="fr-FR" sz="4500" dirty="0">
                <a:effectLst/>
                <a:latin typeface="Times New Roman" panose="02020603050405020304" pitchFamily="18" charset="0"/>
                <a:ea typeface="Calibri" panose="020F0502020204030204" pitchFamily="34" charset="0"/>
                <a:cs typeface="Arial" panose="020B0604020202020204" pitchFamily="34" charset="0"/>
              </a:rPr>
              <a:t> an acceptance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letter</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from</a:t>
            </a:r>
            <a:r>
              <a:rPr lang="fr-FR" sz="4500" dirty="0">
                <a:effectLst/>
                <a:latin typeface="Times New Roman" panose="02020603050405020304" pitchFamily="18" charset="0"/>
                <a:ea typeface="Calibri" panose="020F0502020204030204" pitchFamily="34" charset="0"/>
                <a:cs typeface="Arial" panose="020B0604020202020204" pitchFamily="34" charset="0"/>
              </a:rPr>
              <a:t> Turkish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universities</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you</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will</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pay</a:t>
            </a:r>
            <a:r>
              <a:rPr lang="fr-FR" sz="4500" dirty="0">
                <a:effectLst/>
                <a:latin typeface="Times New Roman" panose="02020603050405020304" pitchFamily="18" charset="0"/>
                <a:ea typeface="Calibri" panose="020F0502020204030204" pitchFamily="34" charset="0"/>
                <a:cs typeface="Arial" panose="020B0604020202020204" pitchFamily="34" charset="0"/>
              </a:rPr>
              <a:t> the first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installment</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Deposit</a:t>
            </a:r>
            <a:r>
              <a:rPr lang="fr-FR" sz="4500" dirty="0">
                <a:effectLst/>
                <a:latin typeface="Times New Roman" panose="02020603050405020304" pitchFamily="18" charset="0"/>
                <a:ea typeface="Calibri" panose="020F0502020204030204" pitchFamily="34" charset="0"/>
                <a:cs typeface="Arial" panose="020B0604020202020204" pitchFamily="34" charset="0"/>
              </a:rPr>
              <a:t>) to the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university</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Usually</a:t>
            </a:r>
            <a:r>
              <a:rPr lang="fr-FR" sz="4500" dirty="0">
                <a:effectLst/>
                <a:latin typeface="Times New Roman" panose="02020603050405020304" pitchFamily="18" charset="0"/>
                <a:ea typeface="Calibri" panose="020F0502020204030204" pitchFamily="34" charset="0"/>
                <a:cs typeface="Arial" panose="020B0604020202020204" pitchFamily="34" charset="0"/>
              </a:rPr>
              <a:t> 500-1000 USD).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We</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will</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send</a:t>
            </a:r>
            <a:r>
              <a:rPr lang="fr-FR" sz="4500" dirty="0">
                <a:effectLst/>
                <a:latin typeface="Times New Roman" panose="02020603050405020304" pitchFamily="18" charset="0"/>
                <a:ea typeface="Calibri" panose="020F0502020204030204" pitchFamily="34" charset="0"/>
                <a:cs typeface="Arial" panose="020B0604020202020204" pitchFamily="34" charset="0"/>
              </a:rPr>
              <a:t> a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letter</a:t>
            </a:r>
            <a:r>
              <a:rPr lang="fr-FR" sz="4500" dirty="0">
                <a:effectLst/>
                <a:latin typeface="Times New Roman" panose="02020603050405020304" pitchFamily="18" charset="0"/>
                <a:ea typeface="Calibri" panose="020F0502020204030204" pitchFamily="34" charset="0"/>
                <a:cs typeface="Arial" panose="020B0604020202020204" pitchFamily="34" charset="0"/>
              </a:rPr>
              <a:t> of Final Acceptance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after</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payment</a:t>
            </a:r>
            <a:r>
              <a:rPr lang="fr-FR" sz="4500" dirty="0">
                <a:effectLst/>
                <a:latin typeface="Times New Roman" panose="02020603050405020304" pitchFamily="18" charset="0"/>
                <a:ea typeface="Calibri" panose="020F0502020204030204" pitchFamily="34" charset="0"/>
                <a:cs typeface="Arial" panose="020B0604020202020204" pitchFamily="34" charset="0"/>
              </a:rPr>
              <a:t>. You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will</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receive</a:t>
            </a:r>
            <a:r>
              <a:rPr lang="fr-FR" sz="4500" dirty="0">
                <a:effectLst/>
                <a:latin typeface="Times New Roman" panose="02020603050405020304" pitchFamily="18" charset="0"/>
                <a:ea typeface="Calibri" panose="020F0502020204030204" pitchFamily="34" charset="0"/>
                <a:cs typeface="Arial" panose="020B0604020202020204" pitchFamily="34" charset="0"/>
              </a:rPr>
              <a:t> a visa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with</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this</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letter</a:t>
            </a:r>
            <a:r>
              <a:rPr lang="fr-FR" sz="4500" dirty="0">
                <a:effectLst/>
                <a:latin typeface="Times New Roman" panose="02020603050405020304" pitchFamily="18" charset="0"/>
                <a:ea typeface="Calibri" panose="020F0502020204030204" pitchFamily="34" charset="0"/>
                <a:cs typeface="Arial" panose="020B0604020202020204" pitchFamily="34" charset="0"/>
              </a:rPr>
              <a:t> of acceptance.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Each</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student</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will</a:t>
            </a:r>
            <a:r>
              <a:rPr lang="fr-FR" sz="4500" dirty="0">
                <a:effectLst/>
                <a:latin typeface="Times New Roman" panose="02020603050405020304" pitchFamily="18" charset="0"/>
                <a:ea typeface="Calibri" panose="020F0502020204030204" pitchFamily="34" charset="0"/>
                <a:cs typeface="Arial" panose="020B0604020202020204" pitchFamily="34" charset="0"/>
              </a:rPr>
              <a:t> follow up and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receive</a:t>
            </a:r>
            <a:r>
              <a:rPr lang="fr-FR" sz="4500" dirty="0">
                <a:effectLst/>
                <a:latin typeface="Times New Roman" panose="02020603050405020304" pitchFamily="18" charset="0"/>
                <a:ea typeface="Calibri" panose="020F0502020204030204" pitchFamily="34" charset="0"/>
                <a:cs typeface="Arial" panose="020B0604020202020204" pitchFamily="34" charset="0"/>
              </a:rPr>
              <a:t> visa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procedures</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Moreover</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We</a:t>
            </a:r>
            <a:r>
              <a:rPr lang="fr-FR" sz="4500" dirty="0">
                <a:effectLst/>
                <a:latin typeface="Times New Roman" panose="02020603050405020304" pitchFamily="18" charset="0"/>
                <a:ea typeface="Calibri" panose="020F0502020204030204" pitchFamily="34" charset="0"/>
                <a:cs typeface="Arial" panose="020B0604020202020204" pitchFamily="34" charset="0"/>
              </a:rPr>
              <a:t> can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also</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provide</a:t>
            </a:r>
            <a:r>
              <a:rPr lang="fr-FR" sz="4500" dirty="0">
                <a:effectLst/>
                <a:latin typeface="Times New Roman" panose="02020603050405020304" pitchFamily="18" charset="0"/>
                <a:ea typeface="Calibri" panose="020F0502020204030204" pitchFamily="34" charset="0"/>
                <a:cs typeface="Arial" panose="020B0604020202020204" pitchFamily="34" charset="0"/>
              </a:rPr>
              <a:t> guide service for a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fee</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when</a:t>
            </a:r>
            <a:r>
              <a:rPr lang="fr-FR" sz="4500" dirty="0">
                <a:effectLst/>
                <a:latin typeface="Times New Roman" panose="02020603050405020304" pitchFamily="18" charset="0"/>
                <a:ea typeface="Calibri" panose="020F0502020204030204" pitchFamily="34" charset="0"/>
                <a:cs typeface="Arial" panose="020B0604020202020204" pitchFamily="34" charset="0"/>
              </a:rPr>
              <a:t>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you</a:t>
            </a:r>
            <a:r>
              <a:rPr lang="fr-FR" sz="4500" dirty="0">
                <a:effectLst/>
                <a:latin typeface="Times New Roman" panose="02020603050405020304" pitchFamily="18" charset="0"/>
                <a:ea typeface="Calibri" panose="020F0502020204030204" pitchFamily="34" charset="0"/>
                <a:cs typeface="Arial" panose="020B0604020202020204" pitchFamily="34" charset="0"/>
              </a:rPr>
              <a:t> come in </a:t>
            </a:r>
            <a:r>
              <a:rPr lang="fr-FR" sz="4500" dirty="0" err="1">
                <a:effectLst/>
                <a:latin typeface="Times New Roman" panose="02020603050405020304" pitchFamily="18" charset="0"/>
                <a:ea typeface="Calibri" panose="020F0502020204030204" pitchFamily="34" charset="0"/>
                <a:cs typeface="Arial" panose="020B0604020202020204" pitchFamily="34" charset="0"/>
              </a:rPr>
              <a:t>Turkey</a:t>
            </a:r>
            <a:r>
              <a:rPr lang="fr-FR" sz="4000" dirty="0">
                <a:effectLst/>
                <a:latin typeface="Times New Roman" panose="02020603050405020304" pitchFamily="18" charset="0"/>
                <a:ea typeface="Calibri" panose="020F0502020204030204" pitchFamily="34" charset="0"/>
                <a:cs typeface="Arial" panose="020B0604020202020204" pitchFamily="34" charset="0"/>
              </a:rPr>
              <a:t>. </a:t>
            </a:r>
            <a:endParaRPr lang="tr-TR" sz="4000" dirty="0">
              <a:effectLst/>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fr-FR" sz="5000" b="1" dirty="0" err="1">
                <a:effectLst/>
                <a:latin typeface="Times New Roman" panose="02020603050405020304" pitchFamily="18" charset="0"/>
                <a:ea typeface="Calibri" panose="020F0502020204030204" pitchFamily="34" charset="0"/>
                <a:cs typeface="Arial" panose="020B0604020202020204" pitchFamily="34" charset="0"/>
              </a:rPr>
              <a:t>These</a:t>
            </a:r>
            <a:r>
              <a:rPr lang="fr-FR" sz="5000" b="1" dirty="0">
                <a:effectLst/>
                <a:latin typeface="Times New Roman" panose="02020603050405020304" pitchFamily="18" charset="0"/>
                <a:ea typeface="Calibri" panose="020F0502020204030204" pitchFamily="34" charset="0"/>
                <a:cs typeface="Arial" panose="020B0604020202020204" pitchFamily="34" charset="0"/>
              </a:rPr>
              <a:t> guidance services are </a:t>
            </a:r>
            <a:r>
              <a:rPr lang="fr-FR" sz="5000" b="1" dirty="0" err="1">
                <a:effectLst/>
                <a:latin typeface="Times New Roman" panose="02020603050405020304" pitchFamily="18" charset="0"/>
                <a:ea typeface="Calibri" panose="020F0502020204030204" pitchFamily="34" charset="0"/>
                <a:cs typeface="Arial" panose="020B0604020202020204" pitchFamily="34" charset="0"/>
              </a:rPr>
              <a:t>listed</a:t>
            </a:r>
            <a:r>
              <a:rPr lang="fr-FR" sz="5000" b="1" dirty="0">
                <a:effectLst/>
                <a:latin typeface="Times New Roman" panose="02020603050405020304" pitchFamily="18" charset="0"/>
                <a:ea typeface="Calibri" panose="020F0502020204030204" pitchFamily="34" charset="0"/>
                <a:cs typeface="Arial" panose="020B0604020202020204" pitchFamily="34" charset="0"/>
              </a:rPr>
              <a:t> </a:t>
            </a:r>
            <a:r>
              <a:rPr lang="fr-FR" sz="5000" b="1" dirty="0" err="1">
                <a:effectLst/>
                <a:latin typeface="Times New Roman" panose="02020603050405020304" pitchFamily="18" charset="0"/>
                <a:ea typeface="Calibri" panose="020F0502020204030204" pitchFamily="34" charset="0"/>
                <a:cs typeface="Arial" panose="020B0604020202020204" pitchFamily="34" charset="0"/>
              </a:rPr>
              <a:t>below</a:t>
            </a:r>
            <a:r>
              <a:rPr lang="fr-FR" sz="5000" b="1" dirty="0">
                <a:effectLst/>
                <a:latin typeface="Times New Roman" panose="02020603050405020304" pitchFamily="18" charset="0"/>
                <a:ea typeface="Calibri" panose="020F0502020204030204" pitchFamily="34" charset="0"/>
                <a:cs typeface="Arial" panose="020B0604020202020204" pitchFamily="34" charset="0"/>
              </a:rPr>
              <a:t> :</a:t>
            </a:r>
            <a:endParaRPr lang="tr-TR" sz="45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5000" dirty="0">
                <a:effectLst/>
                <a:latin typeface="Times New Roman" panose="02020603050405020304" pitchFamily="18" charset="0"/>
                <a:ea typeface="Calibri" panose="020F0502020204030204" pitchFamily="34" charset="0"/>
                <a:cs typeface="Arial" panose="020B0604020202020204" pitchFamily="34" charset="0"/>
              </a:rPr>
              <a:t>To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meet</a:t>
            </a:r>
            <a:r>
              <a:rPr lang="fr-FR" sz="5000" dirty="0">
                <a:effectLst/>
                <a:latin typeface="Times New Roman" panose="02020603050405020304" pitchFamily="18" charset="0"/>
                <a:ea typeface="Calibri" panose="020F0502020204030204" pitchFamily="34" charset="0"/>
                <a:cs typeface="Arial" panose="020B0604020202020204" pitchFamily="34" charset="0"/>
              </a:rPr>
              <a:t> at the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airport</a:t>
            </a:r>
            <a:r>
              <a:rPr lang="fr-FR" sz="5000" dirty="0">
                <a:effectLst/>
                <a:latin typeface="Times New Roman" panose="02020603050405020304" pitchFamily="18" charset="0"/>
                <a:ea typeface="Calibri" panose="020F0502020204030204" pitchFamily="34" charset="0"/>
                <a:cs typeface="Arial" panose="020B0604020202020204" pitchFamily="34" charset="0"/>
              </a:rPr>
              <a:t> and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take</a:t>
            </a:r>
            <a:r>
              <a:rPr lang="fr-FR" sz="5000" dirty="0">
                <a:effectLst/>
                <a:latin typeface="Times New Roman" panose="02020603050405020304" pitchFamily="18" charset="0"/>
                <a:ea typeface="Calibri" panose="020F0502020204030204" pitchFamily="34" charset="0"/>
                <a:cs typeface="Arial" panose="020B0604020202020204" pitchFamily="34" charset="0"/>
              </a:rPr>
              <a:t>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you</a:t>
            </a:r>
            <a:r>
              <a:rPr lang="fr-FR" sz="5000" dirty="0">
                <a:effectLst/>
                <a:latin typeface="Times New Roman" panose="02020603050405020304" pitchFamily="18" charset="0"/>
                <a:ea typeface="Calibri" panose="020F0502020204030204" pitchFamily="34" charset="0"/>
                <a:cs typeface="Arial" panose="020B0604020202020204" pitchFamily="34" charset="0"/>
              </a:rPr>
              <a:t> to the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hotel</a:t>
            </a:r>
            <a:r>
              <a:rPr lang="fr-FR" sz="5000" dirty="0">
                <a:effectLst/>
                <a:latin typeface="Times New Roman" panose="02020603050405020304" pitchFamily="18" charset="0"/>
                <a:ea typeface="Calibri" panose="020F0502020204030204" pitchFamily="34" charset="0"/>
                <a:cs typeface="Arial" panose="020B0604020202020204" pitchFamily="34" charset="0"/>
              </a:rPr>
              <a:t>,</a:t>
            </a:r>
            <a:endParaRPr lang="tr-TR" sz="45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5000" dirty="0" err="1">
                <a:effectLst/>
                <a:latin typeface="Times New Roman" panose="02020603050405020304" pitchFamily="18" charset="0"/>
                <a:ea typeface="Calibri" panose="020F0502020204030204" pitchFamily="34" charset="0"/>
                <a:cs typeface="Arial" panose="020B0604020202020204" pitchFamily="34" charset="0"/>
              </a:rPr>
              <a:t>Finding</a:t>
            </a:r>
            <a:r>
              <a:rPr lang="fr-FR" sz="5000" dirty="0">
                <a:effectLst/>
                <a:latin typeface="Times New Roman" panose="02020603050405020304" pitchFamily="18" charset="0"/>
                <a:ea typeface="Calibri" panose="020F0502020204030204" pitchFamily="34" charset="0"/>
                <a:cs typeface="Arial" panose="020B0604020202020204" pitchFamily="34" charset="0"/>
              </a:rPr>
              <a:t> and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settling</a:t>
            </a:r>
            <a:r>
              <a:rPr lang="fr-FR" sz="5000" dirty="0">
                <a:effectLst/>
                <a:latin typeface="Times New Roman" panose="02020603050405020304" pitchFamily="18" charset="0"/>
                <a:ea typeface="Calibri" panose="020F0502020204030204" pitchFamily="34" charset="0"/>
                <a:cs typeface="Arial" panose="020B0604020202020204" pitchFamily="34" charset="0"/>
              </a:rPr>
              <a:t>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dormitories</a:t>
            </a:r>
            <a:r>
              <a:rPr lang="fr-FR" sz="5000" dirty="0">
                <a:effectLst/>
                <a:latin typeface="Times New Roman" panose="02020603050405020304" pitchFamily="18" charset="0"/>
                <a:ea typeface="Calibri" panose="020F0502020204030204" pitchFamily="34" charset="0"/>
                <a:cs typeface="Arial" panose="020B0604020202020204" pitchFamily="34" charset="0"/>
              </a:rPr>
              <a:t> for accommodation,</a:t>
            </a:r>
            <a:endParaRPr lang="tr-TR" sz="45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5000" dirty="0" err="1">
                <a:effectLst/>
                <a:latin typeface="Times New Roman" panose="02020603050405020304" pitchFamily="18" charset="0"/>
                <a:ea typeface="Calibri" panose="020F0502020204030204" pitchFamily="34" charset="0"/>
                <a:cs typeface="Arial" panose="020B0604020202020204" pitchFamily="34" charset="0"/>
              </a:rPr>
              <a:t>Taking</a:t>
            </a:r>
            <a:r>
              <a:rPr lang="fr-FR" sz="5000" dirty="0">
                <a:effectLst/>
                <a:latin typeface="Times New Roman" panose="02020603050405020304" pitchFamily="18" charset="0"/>
                <a:ea typeface="Calibri" panose="020F0502020204030204" pitchFamily="34" charset="0"/>
                <a:cs typeface="Arial" panose="020B0604020202020204" pitchFamily="34" charset="0"/>
              </a:rPr>
              <a:t>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it</a:t>
            </a:r>
            <a:r>
              <a:rPr lang="fr-FR" sz="5000" dirty="0">
                <a:effectLst/>
                <a:latin typeface="Times New Roman" panose="02020603050405020304" pitchFamily="18" charset="0"/>
                <a:ea typeface="Calibri" panose="020F0502020204030204" pitchFamily="34" charset="0"/>
                <a:cs typeface="Arial" panose="020B0604020202020204" pitchFamily="34" charset="0"/>
              </a:rPr>
              <a:t> to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dormitories</a:t>
            </a:r>
            <a:r>
              <a:rPr lang="fr-FR" sz="5000" dirty="0">
                <a:effectLst/>
                <a:latin typeface="Times New Roman" panose="02020603050405020304" pitchFamily="18" charset="0"/>
                <a:ea typeface="Calibri" panose="020F0502020204030204" pitchFamily="34" charset="0"/>
                <a:cs typeface="Arial" panose="020B0604020202020204" pitchFamily="34" charset="0"/>
              </a:rPr>
              <a:t> and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universities</a:t>
            </a:r>
            <a:r>
              <a:rPr lang="fr-FR" sz="5000" dirty="0">
                <a:effectLst/>
                <a:latin typeface="Times New Roman" panose="02020603050405020304" pitchFamily="18" charset="0"/>
                <a:ea typeface="Calibri" panose="020F0502020204030204" pitchFamily="34" charset="0"/>
                <a:cs typeface="Arial" panose="020B0604020202020204" pitchFamily="34" charset="0"/>
              </a:rPr>
              <a:t> and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starting</a:t>
            </a:r>
            <a:r>
              <a:rPr lang="fr-FR" sz="5000" dirty="0">
                <a:effectLst/>
                <a:latin typeface="Times New Roman" panose="02020603050405020304" pitchFamily="18" charset="0"/>
                <a:ea typeface="Calibri" panose="020F0502020204030204" pitchFamily="34" charset="0"/>
                <a:cs typeface="Arial" panose="020B0604020202020204" pitchFamily="34" charset="0"/>
              </a:rPr>
              <a:t> transactions,</a:t>
            </a:r>
            <a:endParaRPr lang="tr-TR" sz="45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5000" dirty="0">
                <a:effectLst/>
                <a:latin typeface="Times New Roman" panose="02020603050405020304" pitchFamily="18" charset="0"/>
                <a:ea typeface="Calibri" panose="020F0502020204030204" pitchFamily="34" charset="0"/>
                <a:cs typeface="Arial" panose="020B0604020202020204" pitchFamily="34" charset="0"/>
              </a:rPr>
              <a:t>To have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health</a:t>
            </a:r>
            <a:r>
              <a:rPr lang="fr-FR" sz="5000" dirty="0">
                <a:effectLst/>
                <a:latin typeface="Times New Roman" panose="02020603050405020304" pitchFamily="18" charset="0"/>
                <a:ea typeface="Calibri" panose="020F0502020204030204" pitchFamily="34" charset="0"/>
                <a:cs typeface="Arial" panose="020B0604020202020204" pitchFamily="34" charset="0"/>
              </a:rPr>
              <a:t>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insurance</a:t>
            </a:r>
            <a:r>
              <a:rPr lang="fr-FR" sz="5000" dirty="0">
                <a:effectLst/>
                <a:latin typeface="Times New Roman" panose="02020603050405020304" pitchFamily="18" charset="0"/>
                <a:ea typeface="Calibri" panose="020F0502020204030204" pitchFamily="34" charset="0"/>
                <a:cs typeface="Arial" panose="020B0604020202020204" pitchFamily="34" charset="0"/>
              </a:rPr>
              <a:t>, to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apply</a:t>
            </a:r>
            <a:r>
              <a:rPr lang="fr-FR" sz="5000" dirty="0">
                <a:effectLst/>
                <a:latin typeface="Times New Roman" panose="02020603050405020304" pitchFamily="18" charset="0"/>
                <a:ea typeface="Calibri" panose="020F0502020204030204" pitchFamily="34" charset="0"/>
                <a:cs typeface="Arial" panose="020B0604020202020204" pitchFamily="34" charset="0"/>
              </a:rPr>
              <a:t> for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residence</a:t>
            </a:r>
            <a:r>
              <a:rPr lang="fr-FR" sz="5000" dirty="0">
                <a:effectLst/>
                <a:latin typeface="Times New Roman" panose="02020603050405020304" pitchFamily="18" charset="0"/>
                <a:ea typeface="Calibri" panose="020F0502020204030204" pitchFamily="34" charset="0"/>
                <a:cs typeface="Arial" panose="020B0604020202020204" pitchFamily="34" charset="0"/>
              </a:rPr>
              <a:t>,</a:t>
            </a:r>
            <a:endParaRPr lang="tr-TR" sz="45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5000" dirty="0">
                <a:effectLst/>
                <a:latin typeface="Times New Roman" panose="02020603050405020304" pitchFamily="18" charset="0"/>
                <a:ea typeface="Calibri" panose="020F0502020204030204" pitchFamily="34" charset="0"/>
                <a:cs typeface="Arial" panose="020B0604020202020204" pitchFamily="34" charset="0"/>
              </a:rPr>
              <a:t>To start the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university</a:t>
            </a:r>
            <a:r>
              <a:rPr lang="fr-FR" sz="5000" dirty="0">
                <a:effectLst/>
                <a:latin typeface="Times New Roman" panose="02020603050405020304" pitchFamily="18" charset="0"/>
                <a:ea typeface="Calibri" panose="020F0502020204030204" pitchFamily="34" charset="0"/>
                <a:cs typeface="Arial" panose="020B0604020202020204" pitchFamily="34" charset="0"/>
              </a:rPr>
              <a:t> registration process and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prepare</a:t>
            </a:r>
            <a:r>
              <a:rPr lang="fr-FR" sz="5000" dirty="0">
                <a:effectLst/>
                <a:latin typeface="Times New Roman" panose="02020603050405020304" pitchFamily="18" charset="0"/>
                <a:ea typeface="Calibri" panose="020F0502020204030204" pitchFamily="34" charset="0"/>
                <a:cs typeface="Arial" panose="020B0604020202020204" pitchFamily="34" charset="0"/>
              </a:rPr>
              <a:t> the Translation of the documents</a:t>
            </a:r>
            <a:endParaRPr lang="tr-TR" sz="45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5000" dirty="0">
                <a:effectLst/>
                <a:latin typeface="Times New Roman" panose="02020603050405020304" pitchFamily="18" charset="0"/>
                <a:ea typeface="Calibri" panose="020F0502020204030204" pitchFamily="34" charset="0"/>
                <a:cs typeface="Arial" panose="020B0604020202020204" pitchFamily="34" charset="0"/>
              </a:rPr>
              <a:t>To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apply</a:t>
            </a:r>
            <a:r>
              <a:rPr lang="fr-FR" sz="5000" dirty="0">
                <a:effectLst/>
                <a:latin typeface="Times New Roman" panose="02020603050405020304" pitchFamily="18" charset="0"/>
                <a:ea typeface="Calibri" panose="020F0502020204030204" pitchFamily="34" charset="0"/>
                <a:cs typeface="Arial" panose="020B0604020202020204" pitchFamily="34" charset="0"/>
              </a:rPr>
              <a:t> for a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diploma</a:t>
            </a:r>
            <a:r>
              <a:rPr lang="fr-FR" sz="5000" dirty="0">
                <a:effectLst/>
                <a:latin typeface="Times New Roman" panose="02020603050405020304" pitchFamily="18" charset="0"/>
                <a:ea typeface="Calibri" panose="020F0502020204030204" pitchFamily="34" charset="0"/>
                <a:cs typeface="Arial" panose="020B0604020202020204" pitchFamily="34" charset="0"/>
              </a:rPr>
              <a:t>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equivalency</a:t>
            </a:r>
            <a:r>
              <a:rPr lang="fr-FR" sz="5000" dirty="0">
                <a:effectLst/>
                <a:latin typeface="Times New Roman" panose="02020603050405020304" pitchFamily="18" charset="0"/>
                <a:ea typeface="Calibri" panose="020F0502020204030204" pitchFamily="34" charset="0"/>
                <a:cs typeface="Arial" panose="020B0604020202020204" pitchFamily="34" charset="0"/>
              </a:rPr>
              <a:t> and to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make</a:t>
            </a:r>
            <a:r>
              <a:rPr lang="fr-FR" sz="5000" dirty="0">
                <a:effectLst/>
                <a:latin typeface="Times New Roman" panose="02020603050405020304" pitchFamily="18" charset="0"/>
                <a:ea typeface="Calibri" panose="020F0502020204030204" pitchFamily="34" charset="0"/>
                <a:cs typeface="Arial" panose="020B0604020202020204" pitchFamily="34" charset="0"/>
              </a:rPr>
              <a:t> an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appointment</a:t>
            </a:r>
            <a:endParaRPr lang="tr-TR" sz="45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5000" dirty="0">
                <a:effectLst/>
                <a:latin typeface="Times New Roman" panose="02020603050405020304" pitchFamily="18" charset="0"/>
                <a:ea typeface="Calibri" panose="020F0502020204030204" pitchFamily="34" charset="0"/>
                <a:cs typeface="Arial" panose="020B0604020202020204" pitchFamily="34" charset="0"/>
              </a:rPr>
              <a:t>To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make</a:t>
            </a:r>
            <a:r>
              <a:rPr lang="fr-FR" sz="5000" dirty="0">
                <a:effectLst/>
                <a:latin typeface="Times New Roman" panose="02020603050405020304" pitchFamily="18" charset="0"/>
                <a:ea typeface="Calibri" panose="020F0502020204030204" pitchFamily="34" charset="0"/>
                <a:cs typeface="Arial" panose="020B0604020202020204" pitchFamily="34" charset="0"/>
              </a:rPr>
              <a:t> a short city introduction. </a:t>
            </a:r>
            <a:endParaRPr lang="tr-TR" sz="45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fr-FR" sz="5000" dirty="0" err="1">
                <a:effectLst/>
                <a:latin typeface="Times New Roman" panose="02020603050405020304" pitchFamily="18" charset="0"/>
                <a:ea typeface="Calibri" panose="020F0502020204030204" pitchFamily="34" charset="0"/>
                <a:cs typeface="Arial" panose="020B0604020202020204" pitchFamily="34" charset="0"/>
              </a:rPr>
              <a:t>Buying</a:t>
            </a:r>
            <a:r>
              <a:rPr lang="fr-FR" sz="5000" dirty="0">
                <a:effectLst/>
                <a:latin typeface="Times New Roman" panose="02020603050405020304" pitchFamily="18" charset="0"/>
                <a:ea typeface="Calibri" panose="020F0502020204030204" pitchFamily="34" charset="0"/>
                <a:cs typeface="Arial" panose="020B0604020202020204" pitchFamily="34" charset="0"/>
              </a:rPr>
              <a:t> a phone </a:t>
            </a:r>
            <a:r>
              <a:rPr lang="fr-FR" sz="5000" dirty="0" err="1">
                <a:effectLst/>
                <a:latin typeface="Times New Roman" panose="02020603050405020304" pitchFamily="18" charset="0"/>
                <a:ea typeface="Calibri" panose="020F0502020204030204" pitchFamily="34" charset="0"/>
                <a:cs typeface="Arial" panose="020B0604020202020204" pitchFamily="34" charset="0"/>
              </a:rPr>
              <a:t>card</a:t>
            </a:r>
            <a:r>
              <a:rPr lang="fr-FR" sz="5000" dirty="0">
                <a:effectLst/>
                <a:latin typeface="Times New Roman" panose="02020603050405020304" pitchFamily="18" charset="0"/>
                <a:ea typeface="Calibri" panose="020F0502020204030204" pitchFamily="34" charset="0"/>
                <a:cs typeface="Arial" panose="020B0604020202020204" pitchFamily="34" charset="0"/>
              </a:rPr>
              <a:t> and bus ticket</a:t>
            </a:r>
            <a:endParaRPr lang="tr-TR" sz="45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fr-FR" sz="4200" dirty="0">
                <a:effectLst/>
                <a:latin typeface="Times New Roman" panose="02020603050405020304" pitchFamily="18" charset="0"/>
                <a:ea typeface="Calibri" panose="020F0502020204030204" pitchFamily="34" charset="0"/>
                <a:cs typeface="Arial" panose="020B0604020202020204" pitchFamily="34" charset="0"/>
              </a:rPr>
              <a:t>A maximum of 3 times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will</a:t>
            </a:r>
            <a:r>
              <a:rPr lang="fr-FR" sz="4200" dirty="0">
                <a:effectLst/>
                <a:latin typeface="Times New Roman" panose="02020603050405020304" pitchFamily="18" charset="0"/>
                <a:ea typeface="Calibri" panose="020F0502020204030204" pitchFamily="34" charset="0"/>
                <a:cs typeface="Arial" panose="020B0604020202020204" pitchFamily="34" charset="0"/>
              </a:rPr>
              <a:t>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be</a:t>
            </a:r>
            <a:r>
              <a:rPr lang="fr-FR" sz="4200" dirty="0">
                <a:effectLst/>
                <a:latin typeface="Times New Roman" panose="02020603050405020304" pitchFamily="18" charset="0"/>
                <a:ea typeface="Calibri" panose="020F0502020204030204" pitchFamily="34" charset="0"/>
                <a:cs typeface="Arial" panose="020B0604020202020204" pitchFamily="34" charset="0"/>
              </a:rPr>
              <a:t>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guided</a:t>
            </a:r>
            <a:r>
              <a:rPr lang="fr-FR" sz="4200" dirty="0">
                <a:effectLst/>
                <a:latin typeface="Times New Roman" panose="02020603050405020304" pitchFamily="18" charset="0"/>
                <a:ea typeface="Calibri" panose="020F0502020204030204" pitchFamily="34" charset="0"/>
                <a:cs typeface="Arial" panose="020B0604020202020204" pitchFamily="34" charset="0"/>
              </a:rPr>
              <a:t> to do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these</a:t>
            </a:r>
            <a:r>
              <a:rPr lang="fr-FR" sz="4200" dirty="0">
                <a:effectLst/>
                <a:latin typeface="Times New Roman" panose="02020603050405020304" pitchFamily="18" charset="0"/>
                <a:ea typeface="Calibri" panose="020F0502020204030204" pitchFamily="34" charset="0"/>
                <a:cs typeface="Arial" panose="020B0604020202020204" pitchFamily="34" charset="0"/>
              </a:rPr>
              <a:t> services. In return, </a:t>
            </a:r>
            <a:r>
              <a:rPr lang="fr-FR" sz="4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400 USD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will</a:t>
            </a:r>
            <a:r>
              <a:rPr lang="fr-FR" sz="4200" dirty="0">
                <a:effectLst/>
                <a:latin typeface="Times New Roman" panose="02020603050405020304" pitchFamily="18" charset="0"/>
                <a:ea typeface="Calibri" panose="020F0502020204030204" pitchFamily="34" charset="0"/>
                <a:cs typeface="Arial" panose="020B0604020202020204" pitchFamily="34" charset="0"/>
              </a:rPr>
              <a:t>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be</a:t>
            </a:r>
            <a:r>
              <a:rPr lang="fr-FR" sz="4200" dirty="0">
                <a:effectLst/>
                <a:latin typeface="Times New Roman" panose="02020603050405020304" pitchFamily="18" charset="0"/>
                <a:ea typeface="Calibri" panose="020F0502020204030204" pitchFamily="34" charset="0"/>
                <a:cs typeface="Arial" panose="020B0604020202020204" pitchFamily="34" charset="0"/>
              </a:rPr>
              <a:t>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charged</a:t>
            </a:r>
            <a:r>
              <a:rPr lang="fr-FR" sz="4200" dirty="0">
                <a:effectLst/>
                <a:latin typeface="Times New Roman" panose="02020603050405020304" pitchFamily="18" charset="0"/>
                <a:ea typeface="Calibri" panose="020F0502020204030204" pitchFamily="34" charset="0"/>
                <a:cs typeface="Arial" panose="020B0604020202020204" pitchFamily="34" charset="0"/>
              </a:rPr>
              <a:t>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from</a:t>
            </a:r>
            <a:r>
              <a:rPr lang="fr-FR" sz="4200" dirty="0">
                <a:effectLst/>
                <a:latin typeface="Times New Roman" panose="02020603050405020304" pitchFamily="18" charset="0"/>
                <a:ea typeface="Calibri" panose="020F0502020204030204" pitchFamily="34" charset="0"/>
                <a:cs typeface="Arial" panose="020B0604020202020204" pitchFamily="34" charset="0"/>
              </a:rPr>
              <a:t>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each</a:t>
            </a:r>
            <a:r>
              <a:rPr lang="fr-FR" sz="4200" dirty="0">
                <a:effectLst/>
                <a:latin typeface="Times New Roman" panose="02020603050405020304" pitchFamily="18" charset="0"/>
                <a:ea typeface="Calibri" panose="020F0502020204030204" pitchFamily="34" charset="0"/>
                <a:cs typeface="Arial" panose="020B0604020202020204" pitchFamily="34" charset="0"/>
              </a:rPr>
              <a:t>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student</a:t>
            </a:r>
            <a:r>
              <a:rPr lang="fr-FR" sz="4200" dirty="0">
                <a:effectLst/>
                <a:latin typeface="Times New Roman" panose="02020603050405020304" pitchFamily="18" charset="0"/>
                <a:ea typeface="Calibri" panose="020F0502020204030204" pitchFamily="34" charset="0"/>
                <a:cs typeface="Arial" panose="020B0604020202020204" pitchFamily="34" charset="0"/>
              </a:rPr>
              <a:t> .For the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notary</a:t>
            </a:r>
            <a:r>
              <a:rPr lang="fr-FR" sz="4200" dirty="0">
                <a:effectLst/>
                <a:latin typeface="Times New Roman" panose="02020603050405020304" pitchFamily="18" charset="0"/>
                <a:ea typeface="Calibri" panose="020F0502020204030204" pitchFamily="34" charset="0"/>
                <a:cs typeface="Arial" panose="020B0604020202020204" pitchFamily="34" charset="0"/>
              </a:rPr>
              <a:t>, translation of documents,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insurance</a:t>
            </a:r>
            <a:r>
              <a:rPr lang="fr-FR" sz="4200" dirty="0">
                <a:effectLst/>
                <a:latin typeface="Times New Roman" panose="02020603050405020304" pitchFamily="18" charset="0"/>
                <a:ea typeface="Calibri" panose="020F0502020204030204" pitchFamily="34" charset="0"/>
                <a:cs typeface="Arial" panose="020B0604020202020204" pitchFamily="34" charset="0"/>
              </a:rPr>
              <a:t>, phone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card</a:t>
            </a:r>
            <a:r>
              <a:rPr lang="fr-FR" sz="4200" dirty="0">
                <a:effectLst/>
                <a:latin typeface="Times New Roman" panose="02020603050405020304" pitchFamily="18" charset="0"/>
                <a:ea typeface="Calibri" panose="020F0502020204030204" pitchFamily="34" charset="0"/>
                <a:cs typeface="Arial" panose="020B0604020202020204" pitchFamily="34" charset="0"/>
              </a:rPr>
              <a:t> etc. The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fees</a:t>
            </a:r>
            <a:r>
              <a:rPr lang="fr-FR" sz="4200" dirty="0">
                <a:effectLst/>
                <a:latin typeface="Times New Roman" panose="02020603050405020304" pitchFamily="18" charset="0"/>
                <a:ea typeface="Calibri" panose="020F0502020204030204" pitchFamily="34" charset="0"/>
                <a:cs typeface="Arial" panose="020B0604020202020204" pitchFamily="34" charset="0"/>
              </a:rPr>
              <a:t> for transactions are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also</a:t>
            </a:r>
            <a:r>
              <a:rPr lang="fr-FR" sz="4200" dirty="0">
                <a:effectLst/>
                <a:latin typeface="Times New Roman" panose="02020603050405020304" pitchFamily="18" charset="0"/>
                <a:ea typeface="Calibri" panose="020F0502020204030204" pitchFamily="34" charset="0"/>
                <a:cs typeface="Arial" panose="020B0604020202020204" pitchFamily="34" charset="0"/>
              </a:rPr>
              <a:t>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included</a:t>
            </a:r>
            <a:r>
              <a:rPr lang="fr-FR" sz="4200" dirty="0">
                <a:effectLst/>
                <a:latin typeface="Times New Roman" panose="02020603050405020304" pitchFamily="18" charset="0"/>
                <a:ea typeface="Calibri" panose="020F0502020204030204" pitchFamily="34" charset="0"/>
                <a:cs typeface="Arial" panose="020B0604020202020204" pitchFamily="34" charset="0"/>
              </a:rPr>
              <a:t> in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this</a:t>
            </a:r>
            <a:r>
              <a:rPr lang="fr-FR" sz="4200" dirty="0">
                <a:effectLst/>
                <a:latin typeface="Times New Roman" panose="02020603050405020304" pitchFamily="18" charset="0"/>
                <a:ea typeface="Calibri" panose="020F0502020204030204" pitchFamily="34" charset="0"/>
                <a:cs typeface="Arial" panose="020B0604020202020204" pitchFamily="34" charset="0"/>
              </a:rPr>
              <a:t> </a:t>
            </a:r>
            <a:r>
              <a:rPr lang="fr-FR" sz="4200" dirty="0" err="1">
                <a:effectLst/>
                <a:latin typeface="Times New Roman" panose="02020603050405020304" pitchFamily="18" charset="0"/>
                <a:ea typeface="Calibri" panose="020F0502020204030204" pitchFamily="34" charset="0"/>
                <a:cs typeface="Arial" panose="020B0604020202020204" pitchFamily="34" charset="0"/>
              </a:rPr>
              <a:t>price</a:t>
            </a:r>
            <a:r>
              <a:rPr lang="fr-FR" sz="4200" dirty="0">
                <a:effectLst/>
                <a:latin typeface="Times New Roman" panose="02020603050405020304" pitchFamily="18" charset="0"/>
                <a:ea typeface="Calibri" panose="020F0502020204030204" pitchFamily="34" charset="0"/>
                <a:cs typeface="Arial" panose="020B0604020202020204" pitchFamily="34" charset="0"/>
              </a:rPr>
              <a:t>.</a:t>
            </a:r>
            <a:r>
              <a:rPr lang="fr-FR" sz="4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endParaRPr lang="tr-TR" sz="3800" dirty="0">
              <a:effectLst/>
              <a:latin typeface="Calibri" panose="020F0502020204030204" pitchFamily="34" charset="0"/>
              <a:ea typeface="Calibri" panose="020F0502020204030204" pitchFamily="34" charset="0"/>
              <a:cs typeface="Arial" panose="020B0604020202020204" pitchFamily="34" charset="0"/>
            </a:endParaRPr>
          </a:p>
          <a:p>
            <a:endParaRPr lang="tr-TR" dirty="0"/>
          </a:p>
        </p:txBody>
      </p:sp>
      <p:sp>
        <p:nvSpPr>
          <p:cNvPr id="4" name="Veri Yer Tutucusu 3">
            <a:extLst>
              <a:ext uri="{FF2B5EF4-FFF2-40B4-BE49-F238E27FC236}">
                <a16:creationId xmlns:a16="http://schemas.microsoft.com/office/drawing/2014/main" id="{F11BC8E7-1DA1-462C-8231-9FD0E625D7F7}"/>
              </a:ext>
            </a:extLst>
          </p:cNvPr>
          <p:cNvSpPr>
            <a:spLocks noGrp="1"/>
          </p:cNvSpPr>
          <p:nvPr>
            <p:ph type="dt" sz="half" idx="10"/>
          </p:nvPr>
        </p:nvSpPr>
        <p:spPr/>
        <p:txBody>
          <a:bodyPr/>
          <a:lstStyle/>
          <a:p>
            <a:fld id="{7AE3B098-0FE7-4524-9839-A08D1EE18B86}" type="datetime1">
              <a:rPr lang="tr-TR" smtClean="0"/>
              <a:t>23.11.2020</a:t>
            </a:fld>
            <a:endParaRPr lang="tr-TR"/>
          </a:p>
        </p:txBody>
      </p:sp>
      <p:sp>
        <p:nvSpPr>
          <p:cNvPr id="5" name="Slayt Numarası Yer Tutucusu 4">
            <a:extLst>
              <a:ext uri="{FF2B5EF4-FFF2-40B4-BE49-F238E27FC236}">
                <a16:creationId xmlns:a16="http://schemas.microsoft.com/office/drawing/2014/main" id="{0D4FFD65-0BC6-40DC-A54C-F41E8B22416A}"/>
              </a:ext>
            </a:extLst>
          </p:cNvPr>
          <p:cNvSpPr>
            <a:spLocks noGrp="1"/>
          </p:cNvSpPr>
          <p:nvPr>
            <p:ph type="sldNum" sz="quarter" idx="12"/>
          </p:nvPr>
        </p:nvSpPr>
        <p:spPr/>
        <p:txBody>
          <a:bodyPr/>
          <a:lstStyle/>
          <a:p>
            <a:fld id="{1269076F-BC5C-4CE1-9424-368761B3A4BD}" type="slidenum">
              <a:rPr lang="tr-TR" smtClean="0"/>
              <a:pPr/>
              <a:t>11</a:t>
            </a:fld>
            <a:endParaRPr lang="tr-TR"/>
          </a:p>
        </p:txBody>
      </p:sp>
    </p:spTree>
    <p:extLst>
      <p:ext uri="{BB962C8B-B14F-4D97-AF65-F5344CB8AC3E}">
        <p14:creationId xmlns:p14="http://schemas.microsoft.com/office/powerpoint/2010/main" val="3413987480"/>
      </p:ext>
    </p:extLst>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314412-72E4-47AE-81A0-DDAA1C256BF3}"/>
              </a:ext>
            </a:extLst>
          </p:cNvPr>
          <p:cNvSpPr>
            <a:spLocks noGrp="1"/>
          </p:cNvSpPr>
          <p:nvPr>
            <p:ph type="title"/>
          </p:nvPr>
        </p:nvSpPr>
        <p:spPr>
          <a:xfrm>
            <a:off x="457200" y="274638"/>
            <a:ext cx="8229600" cy="778098"/>
          </a:xfrm>
        </p:spPr>
        <p:txBody>
          <a:bodyPr>
            <a:normAutofit fontScale="90000"/>
          </a:bodyPr>
          <a:lstStyle/>
          <a:p>
            <a:r>
              <a:rPr lang="fr-FR"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LIFE IN TURKEY</a:t>
            </a:r>
            <a:br>
              <a:rPr lang="tr-TR" sz="1800" dirty="0">
                <a:effectLst/>
                <a:latin typeface="Calibri" panose="020F0502020204030204" pitchFamily="34" charset="0"/>
                <a:ea typeface="Calibri" panose="020F0502020204030204" pitchFamily="34" charset="0"/>
                <a:cs typeface="Arial" panose="020B0604020202020204" pitchFamily="34" charset="0"/>
              </a:rPr>
            </a:br>
            <a:endParaRPr lang="tr-TR" dirty="0"/>
          </a:p>
        </p:txBody>
      </p:sp>
      <p:sp>
        <p:nvSpPr>
          <p:cNvPr id="3" name="İçerik Yer Tutucusu 2">
            <a:extLst>
              <a:ext uri="{FF2B5EF4-FFF2-40B4-BE49-F238E27FC236}">
                <a16:creationId xmlns:a16="http://schemas.microsoft.com/office/drawing/2014/main" id="{72CD2661-696F-4623-9087-022BE9509A4F}"/>
              </a:ext>
            </a:extLst>
          </p:cNvPr>
          <p:cNvSpPr>
            <a:spLocks noGrp="1"/>
          </p:cNvSpPr>
          <p:nvPr>
            <p:ph idx="1"/>
          </p:nvPr>
        </p:nvSpPr>
        <p:spPr>
          <a:xfrm>
            <a:off x="457200" y="1052736"/>
            <a:ext cx="8229600" cy="5073427"/>
          </a:xfrm>
        </p:spPr>
        <p:txBody>
          <a:bodyPr/>
          <a:lstStyle/>
          <a:p>
            <a:pPr marL="0" indent="0" algn="just">
              <a:lnSpc>
                <a:spcPct val="107000"/>
              </a:lnSpc>
              <a:spcAft>
                <a:spcPts val="800"/>
              </a:spcAft>
              <a:buNone/>
            </a:pPr>
            <a:r>
              <a:rPr lang="tr-T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Turkey</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is</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democratic</a:t>
            </a:r>
            <a:r>
              <a:rPr lang="fr-FR" sz="2000" dirty="0">
                <a:effectLst/>
                <a:latin typeface="Times New Roman" panose="02020603050405020304" pitchFamily="18" charset="0"/>
                <a:ea typeface="Calibri" panose="020F0502020204030204" pitchFamily="34" charset="0"/>
                <a:cs typeface="Arial" panose="020B0604020202020204" pitchFamily="34" charset="0"/>
              </a:rPr>
              <a:t>, modern and a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Muslim</a:t>
            </a:r>
            <a:r>
              <a:rPr lang="fr-FR" sz="2000" dirty="0">
                <a:effectLst/>
                <a:latin typeface="Times New Roman" panose="02020603050405020304" pitchFamily="18" charset="0"/>
                <a:ea typeface="Calibri" panose="020F0502020204030204" pitchFamily="34" charset="0"/>
                <a:cs typeface="Arial" panose="020B0604020202020204" pitchFamily="34" charset="0"/>
              </a:rPr>
              <a:t> country. The Ottoman Empire,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which</a:t>
            </a:r>
            <a:r>
              <a:rPr lang="fr-FR" sz="2000" dirty="0">
                <a:effectLst/>
                <a:latin typeface="Times New Roman" panose="02020603050405020304" pitchFamily="18" charset="0"/>
                <a:ea typeface="Calibri" panose="020F0502020204030204" pitchFamily="34" charset="0"/>
                <a:cs typeface="Arial" panose="020B0604020202020204" pitchFamily="34" charset="0"/>
              </a:rPr>
              <a:t> has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led</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Muslim</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societies</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throughout</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history</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distributed</a:t>
            </a:r>
            <a:r>
              <a:rPr lang="fr-FR" sz="2000" dirty="0">
                <a:effectLst/>
                <a:latin typeface="Times New Roman" panose="02020603050405020304" pitchFamily="18" charset="0"/>
                <a:ea typeface="Calibri" panose="020F0502020204030204" pitchFamily="34" charset="0"/>
                <a:cs typeface="Arial" panose="020B0604020202020204" pitchFamily="34" charset="0"/>
              </a:rPr>
              <a:t> justice,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friendship</a:t>
            </a:r>
            <a:r>
              <a:rPr lang="fr-FR" sz="2000" dirty="0">
                <a:effectLst/>
                <a:latin typeface="Times New Roman" panose="02020603050405020304" pitchFamily="18" charset="0"/>
                <a:ea typeface="Calibri" panose="020F0502020204030204" pitchFamily="34" charset="0"/>
                <a:cs typeface="Arial" panose="020B0604020202020204" pitchFamily="34" charset="0"/>
              </a:rPr>
              <a:t> and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brotherhood</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across</a:t>
            </a:r>
            <a:r>
              <a:rPr lang="fr-FR" sz="2000" dirty="0">
                <a:effectLst/>
                <a:latin typeface="Times New Roman" panose="02020603050405020304" pitchFamily="18" charset="0"/>
                <a:ea typeface="Calibri" panose="020F0502020204030204" pitchFamily="34" charset="0"/>
                <a:cs typeface="Arial" panose="020B0604020202020204" pitchFamily="34" charset="0"/>
              </a:rPr>
              <a:t> 3 continents.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Everyone</a:t>
            </a:r>
            <a:r>
              <a:rPr lang="fr-FR" sz="2000" dirty="0">
                <a:effectLst/>
                <a:latin typeface="Times New Roman" panose="02020603050405020304" pitchFamily="18" charset="0"/>
                <a:ea typeface="Calibri" panose="020F0502020204030204" pitchFamily="34" charset="0"/>
                <a:cs typeface="Arial" panose="020B0604020202020204" pitchFamily="34" charset="0"/>
              </a:rPr>
              <a:t> living in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Turkey</a:t>
            </a:r>
            <a:r>
              <a:rPr lang="fr-FR" sz="2000" dirty="0">
                <a:effectLst/>
                <a:latin typeface="Times New Roman" panose="02020603050405020304" pitchFamily="18" charset="0"/>
                <a:ea typeface="Calibri" panose="020F0502020204030204" pitchFamily="34" charset="0"/>
                <a:cs typeface="Arial" panose="020B0604020202020204" pitchFamily="34" charset="0"/>
              </a:rPr>
              <a:t> are not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facing</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descrimantion</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related</a:t>
            </a:r>
            <a:r>
              <a:rPr lang="fr-FR" sz="2000" dirty="0">
                <a:effectLst/>
                <a:latin typeface="Times New Roman" panose="02020603050405020304" pitchFamily="18" charset="0"/>
                <a:ea typeface="Calibri" panose="020F0502020204030204" pitchFamily="34" charset="0"/>
                <a:cs typeface="Arial" panose="020B0604020202020204" pitchFamily="34" charset="0"/>
              </a:rPr>
              <a:t> to the religion,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language</a:t>
            </a:r>
            <a:r>
              <a:rPr lang="fr-FR" sz="2000" dirty="0">
                <a:effectLst/>
                <a:latin typeface="Times New Roman" panose="02020603050405020304" pitchFamily="18" charset="0"/>
                <a:ea typeface="Calibri" panose="020F0502020204030204" pitchFamily="34" charset="0"/>
                <a:cs typeface="Arial" panose="020B0604020202020204" pitchFamily="34" charset="0"/>
              </a:rPr>
              <a:t>, race and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color</a:t>
            </a:r>
            <a:r>
              <a:rPr lang="fr-FR" sz="2000" dirty="0">
                <a:effectLst/>
                <a:latin typeface="Times New Roman" panose="02020603050405020304" pitchFamily="18" charset="0"/>
                <a:ea typeface="Calibri" panose="020F0502020204030204" pitchFamily="34" charset="0"/>
                <a:cs typeface="Arial" panose="020B0604020202020204" pitchFamily="34" charset="0"/>
              </a:rPr>
              <a:t> .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Unlike</a:t>
            </a:r>
            <a:r>
              <a:rPr lang="fr-FR" sz="2000" dirty="0">
                <a:effectLst/>
                <a:latin typeface="Times New Roman" panose="02020603050405020304" pitchFamily="18" charset="0"/>
                <a:ea typeface="Calibri" panose="020F0502020204030204" pitchFamily="34" charset="0"/>
                <a:cs typeface="Arial" panose="020B0604020202020204" pitchFamily="34" charset="0"/>
              </a:rPr>
              <a:t> Western countries, no one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interferes</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with</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your</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clothing</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belief</a:t>
            </a:r>
            <a:r>
              <a:rPr lang="fr-FR" sz="2000" dirty="0">
                <a:effectLst/>
                <a:latin typeface="Times New Roman" panose="02020603050405020304" pitchFamily="18" charset="0"/>
                <a:ea typeface="Calibri" panose="020F0502020204030204" pitchFamily="34" charset="0"/>
                <a:cs typeface="Arial" panose="020B0604020202020204" pitchFamily="34" charset="0"/>
              </a:rPr>
              <a:t>, race or life. You can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access</a:t>
            </a:r>
            <a:r>
              <a:rPr lang="fr-FR" sz="2000" dirty="0">
                <a:effectLst/>
                <a:latin typeface="Times New Roman" panose="02020603050405020304" pitchFamily="18" charset="0"/>
                <a:ea typeface="Calibri" panose="020F0502020204030204" pitchFamily="34" charset="0"/>
                <a:cs typeface="Arial" panose="020B0604020202020204" pitchFamily="34" charset="0"/>
              </a:rPr>
              <a:t> and use all social media platforms. </a:t>
            </a:r>
            <a:endParaRPr lang="tr-TR" sz="2000" dirty="0">
              <a:effectLst/>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tr-TR" sz="2000" dirty="0">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When</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you</a:t>
            </a:r>
            <a:r>
              <a:rPr lang="fr-FR" sz="2000" dirty="0">
                <a:effectLst/>
                <a:latin typeface="Times New Roman" panose="02020603050405020304" pitchFamily="18" charset="0"/>
                <a:ea typeface="Calibri" panose="020F0502020204030204" pitchFamily="34" charset="0"/>
                <a:cs typeface="Arial" panose="020B0604020202020204" pitchFamily="34" charset="0"/>
              </a:rPr>
              <a:t> start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your</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education</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you</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will</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see</a:t>
            </a:r>
            <a:r>
              <a:rPr lang="fr-FR" sz="2000" dirty="0">
                <a:effectLst/>
                <a:latin typeface="Times New Roman" panose="02020603050405020304" pitchFamily="18" charset="0"/>
                <a:ea typeface="Calibri" panose="020F0502020204030204" pitchFamily="34" charset="0"/>
                <a:cs typeface="Arial" panose="020B0604020202020204" pitchFamily="34" charset="0"/>
              </a:rPr>
              <a:t> English-</a:t>
            </a:r>
            <a:r>
              <a:rPr lang="fr-FR" sz="2000" dirty="0" err="1">
                <a:effectLst/>
                <a:latin typeface="Times New Roman" panose="02020603050405020304" pitchFamily="18" charset="0"/>
                <a:ea typeface="Calibri" panose="020F0502020204030204" pitchFamily="34" charset="0"/>
                <a:cs typeface="Arial" panose="020B0604020202020204" pitchFamily="34" charset="0"/>
              </a:rPr>
              <a:t>speaking</a:t>
            </a:r>
            <a:r>
              <a:rPr lang="fr-FR" sz="2000" dirty="0">
                <a:effectLst/>
                <a:latin typeface="Times New Roman" panose="02020603050405020304" pitchFamily="18" charset="0"/>
                <a:ea typeface="Calibri" panose="020F0502020204030204" pitchFamily="34" charset="0"/>
                <a:cs typeface="Arial" panose="020B0604020202020204" pitchFamily="34" charset="0"/>
              </a:rPr>
              <a:t> people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around</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you</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who</a:t>
            </a:r>
            <a:r>
              <a:rPr lang="fr-FR" sz="2000" dirty="0">
                <a:effectLst/>
                <a:latin typeface="Times New Roman" panose="02020603050405020304" pitchFamily="18" charset="0"/>
                <a:ea typeface="Calibri" panose="020F0502020204030204" pitchFamily="34" charset="0"/>
                <a:cs typeface="Arial" panose="020B0604020202020204" pitchFamily="34" charset="0"/>
              </a:rPr>
              <a:t> are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friendly</a:t>
            </a:r>
            <a:r>
              <a:rPr lang="fr-FR" sz="2000" dirty="0">
                <a:effectLst/>
                <a:latin typeface="Times New Roman" panose="02020603050405020304" pitchFamily="18" charset="0"/>
                <a:ea typeface="Calibri" panose="020F0502020204030204" pitchFamily="34" charset="0"/>
                <a:cs typeface="Arial" panose="020B0604020202020204" pitchFamily="34" charset="0"/>
              </a:rPr>
              <a:t> to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your</a:t>
            </a:r>
            <a:r>
              <a:rPr lang="fr-FR" sz="2000" dirty="0">
                <a:effectLst/>
                <a:latin typeface="Times New Roman" panose="02020603050405020304" pitchFamily="18" charset="0"/>
                <a:ea typeface="Calibri" panose="020F0502020204030204" pitchFamily="34" charset="0"/>
                <a:cs typeface="Arial" panose="020B0604020202020204" pitchFamily="34" charset="0"/>
              </a:rPr>
              <a:t> culture. In the city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that</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you</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will</a:t>
            </a:r>
            <a:r>
              <a:rPr lang="fr-FR" sz="2000" dirty="0">
                <a:effectLst/>
                <a:latin typeface="Times New Roman" panose="02020603050405020304" pitchFamily="18" charset="0"/>
                <a:ea typeface="Calibri" panose="020F0502020204030204" pitchFamily="34" charset="0"/>
                <a:cs typeface="Arial" panose="020B0604020202020204" pitchFamily="34" charset="0"/>
              </a:rPr>
              <a:t> live in,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you</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will</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find</a:t>
            </a:r>
            <a:r>
              <a:rPr lang="fr-FR" sz="2000" dirty="0">
                <a:effectLst/>
                <a:latin typeface="Times New Roman" panose="02020603050405020304" pitchFamily="18" charset="0"/>
                <a:ea typeface="Calibri" panose="020F0502020204030204" pitchFamily="34" charset="0"/>
                <a:cs typeface="Arial" panose="020B0604020202020204" pitchFamily="34" charset="0"/>
              </a:rPr>
              <a:t> a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cafe</a:t>
            </a:r>
            <a:r>
              <a:rPr lang="fr-FR" sz="2000" dirty="0">
                <a:effectLst/>
                <a:latin typeface="Times New Roman" panose="02020603050405020304" pitchFamily="18" charset="0"/>
                <a:ea typeface="Calibri" panose="020F0502020204030204" pitchFamily="34" charset="0"/>
                <a:cs typeface="Arial" panose="020B0604020202020204" pitchFamily="34" charset="0"/>
              </a:rPr>
              <a:t>, a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cinema</a:t>
            </a:r>
            <a:r>
              <a:rPr lang="fr-FR" sz="2000" dirty="0">
                <a:effectLst/>
                <a:latin typeface="Times New Roman" panose="02020603050405020304" pitchFamily="18" charset="0"/>
                <a:ea typeface="Calibri" panose="020F0502020204030204" pitchFamily="34" charset="0"/>
                <a:cs typeface="Arial" panose="020B0604020202020204" pitchFamily="34" charset="0"/>
              </a:rPr>
              <a:t>, a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theater</a:t>
            </a:r>
            <a:r>
              <a:rPr lang="fr-FR" sz="2000" dirty="0">
                <a:effectLst/>
                <a:latin typeface="Times New Roman" panose="02020603050405020304" pitchFamily="18" charset="0"/>
                <a:ea typeface="Calibri" panose="020F0502020204030204" pitchFamily="34" charset="0"/>
                <a:cs typeface="Arial" panose="020B0604020202020204" pitchFamily="34" charset="0"/>
              </a:rPr>
              <a:t>, a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library</a:t>
            </a:r>
            <a:r>
              <a:rPr lang="fr-FR" sz="2000" dirty="0">
                <a:effectLst/>
                <a:latin typeface="Times New Roman" panose="02020603050405020304" pitchFamily="18" charset="0"/>
                <a:ea typeface="Calibri" panose="020F0502020204030204" pitchFamily="34" charset="0"/>
                <a:cs typeface="Arial" panose="020B0604020202020204" pitchFamily="34" charset="0"/>
              </a:rPr>
              <a:t> and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many</a:t>
            </a:r>
            <a:r>
              <a:rPr lang="fr-FR" sz="2000" dirty="0">
                <a:effectLst/>
                <a:latin typeface="Times New Roman" panose="02020603050405020304" pitchFamily="18" charset="0"/>
                <a:ea typeface="Calibri" panose="020F0502020204030204" pitchFamily="34" charset="0"/>
                <a:cs typeface="Arial" panose="020B0604020202020204" pitchFamily="34" charset="0"/>
              </a:rPr>
              <a:t> sports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activities</a:t>
            </a:r>
            <a:r>
              <a:rPr lang="fr-FR" sz="1800" dirty="0">
                <a:effectLst/>
                <a:latin typeface="Times New Roman" panose="02020603050405020304" pitchFamily="18" charset="0"/>
                <a:ea typeface="Calibri" panose="020F0502020204030204" pitchFamily="34" charset="0"/>
                <a:cs typeface="Arial" panose="020B0604020202020204" pitchFamily="34" charset="0"/>
              </a:rPr>
              <a:t>.</a:t>
            </a:r>
            <a:endParaRPr lang="tr-TR" sz="18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After</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your</a:t>
            </a:r>
            <a:r>
              <a:rPr lang="fr-FR" sz="2000" dirty="0">
                <a:effectLst/>
                <a:latin typeface="Times New Roman" panose="02020603050405020304" pitchFamily="18" charset="0"/>
                <a:ea typeface="Calibri" panose="020F0502020204030204" pitchFamily="34" charset="0"/>
                <a:cs typeface="Arial" panose="020B0604020202020204" pitchFamily="34" charset="0"/>
              </a:rPr>
              <a:t> obtention of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your</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health</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insurance</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you</a:t>
            </a:r>
            <a:r>
              <a:rPr lang="fr-FR" sz="2000" dirty="0">
                <a:effectLst/>
                <a:latin typeface="Times New Roman" panose="02020603050405020304" pitchFamily="18" charset="0"/>
                <a:ea typeface="Calibri" panose="020F0502020204030204" pitchFamily="34" charset="0"/>
                <a:cs typeface="Arial" panose="020B0604020202020204" pitchFamily="34" charset="0"/>
              </a:rPr>
              <a:t> can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get</a:t>
            </a:r>
            <a:r>
              <a:rPr lang="fr-FR" sz="2000" dirty="0">
                <a:effectLst/>
                <a:latin typeface="Times New Roman" panose="02020603050405020304" pitchFamily="18" charset="0"/>
                <a:ea typeface="Calibri" panose="020F0502020204030204" pitchFamily="34" charset="0"/>
                <a:cs typeface="Arial" panose="020B0604020202020204" pitchFamily="34" charset="0"/>
              </a:rPr>
              <a:t> free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health</a:t>
            </a:r>
            <a:r>
              <a:rPr lang="fr-FR" sz="2000" dirty="0">
                <a:effectLst/>
                <a:latin typeface="Times New Roman" panose="02020603050405020304" pitchFamily="18" charset="0"/>
                <a:ea typeface="Calibri" panose="020F0502020204030204" pitchFamily="34" charset="0"/>
                <a:cs typeface="Arial" panose="020B0604020202020204" pitchFamily="34" charset="0"/>
              </a:rPr>
              <a:t> service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from</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every</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hospital</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Turkey</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also</a:t>
            </a:r>
            <a:r>
              <a:rPr lang="fr-FR" sz="2000" dirty="0">
                <a:effectLst/>
                <a:latin typeface="Times New Roman" panose="02020603050405020304" pitchFamily="18" charset="0"/>
                <a:ea typeface="Calibri" panose="020F0502020204030204" pitchFamily="34" charset="0"/>
                <a:cs typeface="Arial" panose="020B0604020202020204" pitchFamily="34" charset="0"/>
              </a:rPr>
              <a:t>, as in all areas, has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taken</a:t>
            </a:r>
            <a:r>
              <a:rPr lang="fr-FR" sz="2000" dirty="0">
                <a:effectLst/>
                <a:latin typeface="Times New Roman" panose="02020603050405020304" pitchFamily="18" charset="0"/>
                <a:ea typeface="Calibri" panose="020F0502020204030204" pitchFamily="34" charset="0"/>
                <a:cs typeface="Arial" panose="020B0604020202020204" pitchFamily="34" charset="0"/>
              </a:rPr>
              <a:t> the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necessary</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measures</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against</a:t>
            </a:r>
            <a:r>
              <a:rPr lang="fr-FR" sz="2000" dirty="0">
                <a:effectLst/>
                <a:latin typeface="Times New Roman" panose="02020603050405020304" pitchFamily="18" charset="0"/>
                <a:ea typeface="Calibri" panose="020F0502020204030204" pitchFamily="34" charset="0"/>
                <a:cs typeface="Arial" panose="020B0604020202020204" pitchFamily="34" charset="0"/>
              </a:rPr>
              <a:t> the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epidemic</a:t>
            </a:r>
            <a:r>
              <a:rPr lang="fr-FR" sz="2000" dirty="0">
                <a:effectLst/>
                <a:latin typeface="Times New Roman" panose="02020603050405020304" pitchFamily="18" charset="0"/>
                <a:ea typeface="Calibri" panose="020F0502020204030204" pitchFamily="34" charset="0"/>
                <a:cs typeface="Arial" panose="020B0604020202020204" pitchFamily="34" charset="0"/>
              </a:rPr>
              <a:t> of COVID 19 in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its</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universities</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Turkey</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is</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among</a:t>
            </a:r>
            <a:r>
              <a:rPr lang="fr-FR" sz="2000" dirty="0">
                <a:effectLst/>
                <a:latin typeface="Times New Roman" panose="02020603050405020304" pitchFamily="18" charset="0"/>
                <a:ea typeface="Calibri" panose="020F0502020204030204" pitchFamily="34" charset="0"/>
                <a:cs typeface="Arial" panose="020B0604020202020204" pitchFamily="34" charset="0"/>
              </a:rPr>
              <a:t> the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world's</a:t>
            </a:r>
            <a:r>
              <a:rPr lang="fr-FR" sz="2000" dirty="0">
                <a:effectLst/>
                <a:latin typeface="Times New Roman" panose="02020603050405020304" pitchFamily="18" charset="0"/>
                <a:ea typeface="Calibri" panose="020F0502020204030204" pitchFamily="34" charset="0"/>
                <a:cs typeface="Arial" panose="020B0604020202020204" pitchFamily="34" charset="0"/>
              </a:rPr>
              <a:t> top 10 countries in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health</a:t>
            </a:r>
            <a:r>
              <a:rPr lang="fr-FR" sz="2000" dirty="0">
                <a:effectLst/>
                <a:latin typeface="Times New Roman" panose="02020603050405020304" pitchFamily="18" charset="0"/>
                <a:ea typeface="Calibri" panose="020F0502020204030204" pitchFamily="34" charset="0"/>
                <a:cs typeface="Arial" panose="020B0604020202020204" pitchFamily="34" charset="0"/>
              </a:rPr>
              <a:t>.</a:t>
            </a:r>
            <a:endParaRPr lang="tr-TR" sz="2000" dirty="0">
              <a:effectLst/>
              <a:latin typeface="Calibri" panose="020F0502020204030204" pitchFamily="34" charset="0"/>
              <a:ea typeface="Calibri" panose="020F0502020204030204" pitchFamily="34" charset="0"/>
              <a:cs typeface="Arial" panose="020B0604020202020204" pitchFamily="34" charset="0"/>
            </a:endParaRPr>
          </a:p>
          <a:p>
            <a:endParaRPr lang="tr-TR" dirty="0"/>
          </a:p>
        </p:txBody>
      </p:sp>
      <p:sp>
        <p:nvSpPr>
          <p:cNvPr id="4" name="Veri Yer Tutucusu 3">
            <a:extLst>
              <a:ext uri="{FF2B5EF4-FFF2-40B4-BE49-F238E27FC236}">
                <a16:creationId xmlns:a16="http://schemas.microsoft.com/office/drawing/2014/main" id="{5A9B2F65-FC3E-421D-AA46-D74B7297A786}"/>
              </a:ext>
            </a:extLst>
          </p:cNvPr>
          <p:cNvSpPr>
            <a:spLocks noGrp="1"/>
          </p:cNvSpPr>
          <p:nvPr>
            <p:ph type="dt" sz="half" idx="10"/>
          </p:nvPr>
        </p:nvSpPr>
        <p:spPr/>
        <p:txBody>
          <a:bodyPr/>
          <a:lstStyle/>
          <a:p>
            <a:fld id="{7AE3B098-0FE7-4524-9839-A08D1EE18B86}" type="datetime1">
              <a:rPr lang="tr-TR" smtClean="0"/>
              <a:t>23.11.2020</a:t>
            </a:fld>
            <a:endParaRPr lang="tr-TR"/>
          </a:p>
        </p:txBody>
      </p:sp>
      <p:sp>
        <p:nvSpPr>
          <p:cNvPr id="5" name="Slayt Numarası Yer Tutucusu 4">
            <a:extLst>
              <a:ext uri="{FF2B5EF4-FFF2-40B4-BE49-F238E27FC236}">
                <a16:creationId xmlns:a16="http://schemas.microsoft.com/office/drawing/2014/main" id="{FC2EA8F4-1F28-4A96-8418-391DAFBDD8D2}"/>
              </a:ext>
            </a:extLst>
          </p:cNvPr>
          <p:cNvSpPr>
            <a:spLocks noGrp="1"/>
          </p:cNvSpPr>
          <p:nvPr>
            <p:ph type="sldNum" sz="quarter" idx="12"/>
          </p:nvPr>
        </p:nvSpPr>
        <p:spPr/>
        <p:txBody>
          <a:bodyPr/>
          <a:lstStyle/>
          <a:p>
            <a:fld id="{1269076F-BC5C-4CE1-9424-368761B3A4BD}" type="slidenum">
              <a:rPr lang="tr-TR" smtClean="0"/>
              <a:pPr/>
              <a:t>12</a:t>
            </a:fld>
            <a:endParaRPr lang="tr-TR"/>
          </a:p>
        </p:txBody>
      </p:sp>
    </p:spTree>
    <p:extLst>
      <p:ext uri="{BB962C8B-B14F-4D97-AF65-F5344CB8AC3E}">
        <p14:creationId xmlns:p14="http://schemas.microsoft.com/office/powerpoint/2010/main" val="826080594"/>
      </p:ext>
    </p:extLst>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551AAE-D757-468A-8C4B-0AE3DF8DFEB2}"/>
              </a:ext>
            </a:extLst>
          </p:cNvPr>
          <p:cNvSpPr>
            <a:spLocks noGrp="1"/>
          </p:cNvSpPr>
          <p:nvPr>
            <p:ph type="title"/>
          </p:nvPr>
        </p:nvSpPr>
        <p:spPr>
          <a:xfrm>
            <a:off x="457200" y="188640"/>
            <a:ext cx="8229600" cy="1143000"/>
          </a:xfrm>
        </p:spPr>
        <p:txBody>
          <a:bodyPr>
            <a:noAutofit/>
          </a:bodyPr>
          <a:lstStyle/>
          <a:p>
            <a:br>
              <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br>
              <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br>
              <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r>
              <a:rPr lang="fr-FR"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ISSA-EDUINTURKEY FILLING</a:t>
            </a:r>
            <a:r>
              <a:rPr lang="tr-TR"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fr-FR"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THE PRE-REGISTRATION FORM</a:t>
            </a:r>
            <a:br>
              <a:rPr lang="tr-TR" sz="2800" dirty="0">
                <a:effectLst/>
                <a:latin typeface="Calibri" panose="020F0502020204030204" pitchFamily="34" charset="0"/>
                <a:ea typeface="Calibri" panose="020F0502020204030204" pitchFamily="34" charset="0"/>
                <a:cs typeface="Arial" panose="020B0604020202020204" pitchFamily="34" charset="0"/>
              </a:rPr>
            </a:br>
            <a:endParaRPr lang="tr-TR" sz="5400" dirty="0"/>
          </a:p>
        </p:txBody>
      </p:sp>
      <p:sp>
        <p:nvSpPr>
          <p:cNvPr id="3" name="İçerik Yer Tutucusu 2">
            <a:extLst>
              <a:ext uri="{FF2B5EF4-FFF2-40B4-BE49-F238E27FC236}">
                <a16:creationId xmlns:a16="http://schemas.microsoft.com/office/drawing/2014/main" id="{C2542371-1A80-4092-A7A5-02905B518242}"/>
              </a:ext>
            </a:extLst>
          </p:cNvPr>
          <p:cNvSpPr>
            <a:spLocks noGrp="1"/>
          </p:cNvSpPr>
          <p:nvPr>
            <p:ph idx="1"/>
          </p:nvPr>
        </p:nvSpPr>
        <p:spPr/>
        <p:txBody>
          <a:bodyPr>
            <a:normAutofit fontScale="92500" lnSpcReduction="20000"/>
          </a:bodyPr>
          <a:lstStyle/>
          <a:p>
            <a:pPr marL="0" indent="0" algn="just">
              <a:lnSpc>
                <a:spcPct val="107000"/>
              </a:lnSpc>
              <a:spcAft>
                <a:spcPts val="800"/>
              </a:spcAft>
              <a:buNone/>
            </a:pPr>
            <a:r>
              <a:rPr lang="tr-TR" sz="2800" dirty="0">
                <a:effectLst/>
                <a:latin typeface="Times New Roman" panose="02020603050405020304" pitchFamily="18" charset="0"/>
                <a:ea typeface="Calibri" panose="020F0502020204030204" pitchFamily="34" charset="0"/>
                <a:cs typeface="Arial" panose="020B0604020202020204" pitchFamily="34" charset="0"/>
              </a:rPr>
              <a:t>     </a:t>
            </a:r>
            <a:r>
              <a:rPr lang="fr-FR" sz="2800" dirty="0">
                <a:effectLst/>
                <a:latin typeface="Times New Roman" panose="02020603050405020304" pitchFamily="18" charset="0"/>
                <a:ea typeface="Calibri" panose="020F0502020204030204" pitchFamily="34" charset="0"/>
                <a:cs typeface="Arial" panose="020B0604020202020204" pitchFamily="34" charset="0"/>
              </a:rPr>
              <a:t> </a:t>
            </a:r>
            <a:r>
              <a:rPr lang="fr-FR" sz="3000" dirty="0">
                <a:effectLst/>
                <a:latin typeface="Times New Roman" panose="02020603050405020304" pitchFamily="18" charset="0"/>
                <a:ea typeface="Calibri" panose="020F0502020204030204" pitchFamily="34" charset="0"/>
                <a:cs typeface="Arial" panose="020B0604020202020204" pitchFamily="34" charset="0"/>
              </a:rPr>
              <a:t>To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get</a:t>
            </a:r>
            <a:r>
              <a:rPr lang="fr-FR" sz="3000" dirty="0">
                <a:effectLst/>
                <a:latin typeface="Times New Roman" panose="02020603050405020304" pitchFamily="18" charset="0"/>
                <a:ea typeface="Calibri" panose="020F0502020204030204" pitchFamily="34" charset="0"/>
                <a:cs typeface="Arial" panose="020B0604020202020204" pitchFamily="34" charset="0"/>
              </a:rPr>
              <a:t> an acceptance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letter</a:t>
            </a:r>
            <a:r>
              <a:rPr lang="fr-FR" sz="3000" dirty="0">
                <a:effectLst/>
                <a:latin typeface="Times New Roman" panose="02020603050405020304" pitchFamily="18" charset="0"/>
                <a:ea typeface="Calibri" panose="020F0502020204030204" pitchFamily="34" charset="0"/>
                <a:cs typeface="Arial" panose="020B0604020202020204" pitchFamily="34" charset="0"/>
              </a:rPr>
              <a:t>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from</a:t>
            </a:r>
            <a:r>
              <a:rPr lang="fr-FR" sz="3000" dirty="0">
                <a:effectLst/>
                <a:latin typeface="Times New Roman" panose="02020603050405020304" pitchFamily="18" charset="0"/>
                <a:ea typeface="Calibri" panose="020F0502020204030204" pitchFamily="34" charset="0"/>
                <a:cs typeface="Arial" panose="020B0604020202020204" pitchFamily="34" charset="0"/>
              </a:rPr>
              <a:t> Turkish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Universities</a:t>
            </a:r>
            <a:r>
              <a:rPr lang="fr-FR" sz="3000" dirty="0">
                <a:effectLst/>
                <a:latin typeface="Times New Roman" panose="02020603050405020304" pitchFamily="18" charset="0"/>
                <a:ea typeface="Calibri" panose="020F0502020204030204" pitchFamily="34" charset="0"/>
                <a:cs typeface="Arial" panose="020B0604020202020204" pitchFamily="34" charset="0"/>
              </a:rPr>
              <a:t>,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you</a:t>
            </a:r>
            <a:r>
              <a:rPr lang="fr-FR" sz="3000" dirty="0">
                <a:effectLst/>
                <a:latin typeface="Times New Roman" panose="02020603050405020304" pitchFamily="18" charset="0"/>
                <a:ea typeface="Calibri" panose="020F0502020204030204" pitchFamily="34" charset="0"/>
                <a:cs typeface="Arial" panose="020B0604020202020204" pitchFamily="34" charset="0"/>
              </a:rPr>
              <a:t> must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pre-register</a:t>
            </a:r>
            <a:r>
              <a:rPr lang="fr-FR" sz="3000" dirty="0">
                <a:effectLst/>
                <a:latin typeface="Times New Roman" panose="02020603050405020304" pitchFamily="18" charset="0"/>
                <a:ea typeface="Calibri" panose="020F0502020204030204" pitchFamily="34" charset="0"/>
                <a:cs typeface="Arial" panose="020B0604020202020204" pitchFamily="34" charset="0"/>
              </a:rPr>
              <a:t> on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our</a:t>
            </a:r>
            <a:r>
              <a:rPr lang="fr-FR" sz="3000" dirty="0">
                <a:effectLst/>
                <a:latin typeface="Times New Roman" panose="02020603050405020304" pitchFamily="18" charset="0"/>
                <a:ea typeface="Calibri" panose="020F0502020204030204" pitchFamily="34" charset="0"/>
                <a:cs typeface="Arial" panose="020B0604020202020204" pitchFamily="34" charset="0"/>
              </a:rPr>
              <a:t>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website</a:t>
            </a:r>
            <a:r>
              <a:rPr lang="fr-FR" sz="3000" dirty="0">
                <a:effectLst/>
                <a:latin typeface="Times New Roman" panose="02020603050405020304" pitchFamily="18" charset="0"/>
                <a:ea typeface="Calibri" panose="020F0502020204030204" pitchFamily="34" charset="0"/>
                <a:cs typeface="Arial" panose="020B0604020202020204" pitchFamily="34" charset="0"/>
              </a:rPr>
              <a:t>. Pre-registration and notification are free. It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is</a:t>
            </a:r>
            <a:r>
              <a:rPr lang="fr-FR" sz="3000" dirty="0">
                <a:effectLst/>
                <a:latin typeface="Times New Roman" panose="02020603050405020304" pitchFamily="18" charset="0"/>
                <a:ea typeface="Calibri" panose="020F0502020204030204" pitchFamily="34" charset="0"/>
                <a:cs typeface="Arial" panose="020B0604020202020204" pitchFamily="34" charset="0"/>
              </a:rPr>
              <a:t>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very</a:t>
            </a:r>
            <a:r>
              <a:rPr lang="fr-FR" sz="3000" dirty="0">
                <a:effectLst/>
                <a:latin typeface="Times New Roman" panose="02020603050405020304" pitchFamily="18" charset="0"/>
                <a:ea typeface="Calibri" panose="020F0502020204030204" pitchFamily="34" charset="0"/>
                <a:cs typeface="Arial" panose="020B0604020202020204" pitchFamily="34" charset="0"/>
              </a:rPr>
              <a:t> important to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fill</a:t>
            </a:r>
            <a:r>
              <a:rPr lang="fr-FR" sz="3000" dirty="0">
                <a:effectLst/>
                <a:latin typeface="Times New Roman" panose="02020603050405020304" pitchFamily="18" charset="0"/>
                <a:ea typeface="Calibri" panose="020F0502020204030204" pitchFamily="34" charset="0"/>
                <a:cs typeface="Arial" panose="020B0604020202020204" pitchFamily="34" charset="0"/>
              </a:rPr>
              <a:t> in the registration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form</a:t>
            </a:r>
            <a:r>
              <a:rPr lang="fr-FR" sz="3000" dirty="0">
                <a:effectLst/>
                <a:latin typeface="Times New Roman" panose="02020603050405020304" pitchFamily="18" charset="0"/>
                <a:ea typeface="Calibri" panose="020F0502020204030204" pitchFamily="34" charset="0"/>
                <a:cs typeface="Arial" panose="020B0604020202020204" pitchFamily="34" charset="0"/>
              </a:rPr>
              <a:t>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completely</a:t>
            </a:r>
            <a:r>
              <a:rPr lang="fr-FR" sz="3000" dirty="0">
                <a:effectLst/>
                <a:latin typeface="Times New Roman" panose="02020603050405020304" pitchFamily="18" charset="0"/>
                <a:ea typeface="Calibri" panose="020F0502020204030204" pitchFamily="34" charset="0"/>
                <a:cs typeface="Arial" panose="020B0604020202020204" pitchFamily="34" charset="0"/>
              </a:rPr>
              <a:t> and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correctly</a:t>
            </a:r>
            <a:r>
              <a:rPr lang="fr-FR" sz="3000" dirty="0">
                <a:effectLst/>
                <a:latin typeface="Times New Roman" panose="02020603050405020304" pitchFamily="18" charset="0"/>
                <a:ea typeface="Calibri" panose="020F0502020204030204" pitchFamily="34" charset="0"/>
                <a:cs typeface="Arial" panose="020B0604020202020204" pitchFamily="34" charset="0"/>
              </a:rPr>
              <a:t>. If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something</a:t>
            </a:r>
            <a:r>
              <a:rPr lang="fr-FR" sz="3000" dirty="0">
                <a:effectLst/>
                <a:latin typeface="Times New Roman" panose="02020603050405020304" pitchFamily="18" charset="0"/>
                <a:ea typeface="Calibri" panose="020F0502020204030204" pitchFamily="34" charset="0"/>
                <a:cs typeface="Arial" panose="020B0604020202020204" pitchFamily="34" charset="0"/>
              </a:rPr>
              <a:t>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is</a:t>
            </a:r>
            <a:r>
              <a:rPr lang="fr-FR" sz="3000" dirty="0">
                <a:effectLst/>
                <a:latin typeface="Times New Roman" panose="02020603050405020304" pitchFamily="18" charset="0"/>
                <a:ea typeface="Calibri" panose="020F0502020204030204" pitchFamily="34" charset="0"/>
                <a:cs typeface="Arial" panose="020B0604020202020204" pitchFamily="34" charset="0"/>
              </a:rPr>
              <a:t>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missing</a:t>
            </a:r>
            <a:r>
              <a:rPr lang="fr-FR" sz="3000" dirty="0">
                <a:effectLst/>
                <a:latin typeface="Times New Roman" panose="02020603050405020304" pitchFamily="18" charset="0"/>
                <a:ea typeface="Calibri" panose="020F0502020204030204" pitchFamily="34" charset="0"/>
                <a:cs typeface="Arial" panose="020B0604020202020204" pitchFamily="34" charset="0"/>
              </a:rPr>
              <a:t>,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you</a:t>
            </a:r>
            <a:r>
              <a:rPr lang="fr-FR" sz="3000" dirty="0">
                <a:effectLst/>
                <a:latin typeface="Times New Roman" panose="02020603050405020304" pitchFamily="18" charset="0"/>
                <a:ea typeface="Calibri" panose="020F0502020204030204" pitchFamily="34" charset="0"/>
                <a:cs typeface="Arial" panose="020B0604020202020204" pitchFamily="34" charset="0"/>
              </a:rPr>
              <a:t>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may</a:t>
            </a:r>
            <a:r>
              <a:rPr lang="fr-FR" sz="3000" dirty="0">
                <a:effectLst/>
                <a:latin typeface="Times New Roman" panose="02020603050405020304" pitchFamily="18" charset="0"/>
                <a:ea typeface="Calibri" panose="020F0502020204030204" pitchFamily="34" charset="0"/>
                <a:cs typeface="Arial" panose="020B0604020202020204" pitchFamily="34" charset="0"/>
              </a:rPr>
              <a:t> not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receive</a:t>
            </a:r>
            <a:r>
              <a:rPr lang="fr-FR" sz="3000" dirty="0">
                <a:effectLst/>
                <a:latin typeface="Times New Roman" panose="02020603050405020304" pitchFamily="18" charset="0"/>
                <a:ea typeface="Calibri" panose="020F0502020204030204" pitchFamily="34" charset="0"/>
                <a:cs typeface="Arial" panose="020B0604020202020204" pitchFamily="34" charset="0"/>
              </a:rPr>
              <a:t> an acceptance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letter</a:t>
            </a:r>
            <a:r>
              <a:rPr lang="fr-FR" sz="3000" dirty="0">
                <a:effectLst/>
                <a:latin typeface="Times New Roman" panose="02020603050405020304" pitchFamily="18" charset="0"/>
                <a:ea typeface="Calibri" panose="020F0502020204030204" pitchFamily="34" charset="0"/>
                <a:cs typeface="Arial" panose="020B0604020202020204" pitchFamily="34" charset="0"/>
              </a:rPr>
              <a:t> or the process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will</a:t>
            </a:r>
            <a:r>
              <a:rPr lang="fr-FR" sz="3000" dirty="0">
                <a:effectLst/>
                <a:latin typeface="Times New Roman" panose="02020603050405020304" pitchFamily="18" charset="0"/>
                <a:ea typeface="Calibri" panose="020F0502020204030204" pitchFamily="34" charset="0"/>
                <a:cs typeface="Arial" panose="020B0604020202020204" pitchFamily="34" charset="0"/>
              </a:rPr>
              <a:t> </a:t>
            </a:r>
            <a:r>
              <a:rPr lang="fr-FR" sz="3000" dirty="0" err="1">
                <a:effectLst/>
                <a:latin typeface="Times New Roman" panose="02020603050405020304" pitchFamily="18" charset="0"/>
                <a:ea typeface="Calibri" panose="020F0502020204030204" pitchFamily="34" charset="0"/>
                <a:cs typeface="Arial" panose="020B0604020202020204" pitchFamily="34" charset="0"/>
              </a:rPr>
              <a:t>be</a:t>
            </a:r>
            <a:r>
              <a:rPr lang="fr-FR" sz="3000" dirty="0">
                <a:effectLst/>
                <a:latin typeface="Times New Roman" panose="02020603050405020304" pitchFamily="18" charset="0"/>
                <a:ea typeface="Calibri" panose="020F0502020204030204" pitchFamily="34" charset="0"/>
                <a:cs typeface="Arial" panose="020B0604020202020204" pitchFamily="34" charset="0"/>
              </a:rPr>
              <a:t> longer</a:t>
            </a:r>
            <a:r>
              <a:rPr lang="fr-FR" sz="2800" dirty="0">
                <a:effectLst/>
                <a:latin typeface="Times New Roman" panose="02020603050405020304" pitchFamily="18" charset="0"/>
                <a:ea typeface="Calibri" panose="020F0502020204030204" pitchFamily="34" charset="0"/>
                <a:cs typeface="Arial" panose="020B0604020202020204" pitchFamily="34" charset="0"/>
              </a:rPr>
              <a:t>.</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fr-FR" sz="2800" dirty="0">
                <a:effectLst/>
                <a:latin typeface="Times New Roman" panose="02020603050405020304" pitchFamily="18" charset="0"/>
                <a:ea typeface="Calibri" panose="020F0502020204030204" pitchFamily="34" charset="0"/>
                <a:cs typeface="Arial" panose="020B0604020202020204" pitchFamily="34" charset="0"/>
              </a:rPr>
              <a:t>Documents must </a:t>
            </a:r>
            <a:r>
              <a:rPr lang="fr-FR" sz="2800" dirty="0" err="1">
                <a:effectLst/>
                <a:latin typeface="Times New Roman" panose="02020603050405020304" pitchFamily="18" charset="0"/>
                <a:ea typeface="Calibri" panose="020F0502020204030204" pitchFamily="34" charset="0"/>
                <a:cs typeface="Arial" panose="020B0604020202020204" pitchFamily="34" charset="0"/>
              </a:rPr>
              <a:t>be</a:t>
            </a:r>
            <a:r>
              <a:rPr lang="fr-FR" sz="2800" dirty="0">
                <a:effectLst/>
                <a:latin typeface="Times New Roman" panose="02020603050405020304" pitchFamily="18" charset="0"/>
                <a:ea typeface="Calibri" panose="020F0502020204030204" pitchFamily="34" charset="0"/>
                <a:cs typeface="Arial" panose="020B0604020202020204" pitchFamily="34" charset="0"/>
              </a:rPr>
              <a:t> in English or Turkish. </a:t>
            </a:r>
            <a:r>
              <a:rPr lang="fr-FR" sz="2800" dirty="0" err="1">
                <a:effectLst/>
                <a:latin typeface="Times New Roman" panose="02020603050405020304" pitchFamily="18" charset="0"/>
                <a:ea typeface="Calibri" panose="020F0502020204030204" pitchFamily="34" charset="0"/>
                <a:cs typeface="Arial" panose="020B0604020202020204" pitchFamily="34" charset="0"/>
              </a:rPr>
              <a:t>Let's</a:t>
            </a:r>
            <a:r>
              <a:rPr lang="fr-FR" sz="2800" dirty="0">
                <a:effectLst/>
                <a:latin typeface="Times New Roman" panose="02020603050405020304" pitchFamily="18" charset="0"/>
                <a:ea typeface="Calibri" panose="020F0502020204030204" pitchFamily="34" charset="0"/>
                <a:cs typeface="Arial" panose="020B0604020202020204" pitchFamily="34" charset="0"/>
              </a:rPr>
              <a:t> </a:t>
            </a:r>
            <a:r>
              <a:rPr lang="fr-FR" sz="2800" dirty="0" err="1">
                <a:effectLst/>
                <a:latin typeface="Times New Roman" panose="02020603050405020304" pitchFamily="18" charset="0"/>
                <a:ea typeface="Calibri" panose="020F0502020204030204" pitchFamily="34" charset="0"/>
                <a:cs typeface="Arial" panose="020B0604020202020204" pitchFamily="34" charset="0"/>
              </a:rPr>
              <a:t>fill</a:t>
            </a:r>
            <a:r>
              <a:rPr lang="fr-FR" sz="2800" dirty="0">
                <a:effectLst/>
                <a:latin typeface="Times New Roman" panose="02020603050405020304" pitchFamily="18" charset="0"/>
                <a:ea typeface="Calibri" panose="020F0502020204030204" pitchFamily="34" charset="0"/>
                <a:cs typeface="Arial" panose="020B0604020202020204" pitchFamily="34" charset="0"/>
              </a:rPr>
              <a:t> out the </a:t>
            </a:r>
            <a:r>
              <a:rPr lang="fr-FR" sz="2800" dirty="0" err="1">
                <a:effectLst/>
                <a:latin typeface="Times New Roman" panose="02020603050405020304" pitchFamily="18" charset="0"/>
                <a:ea typeface="Calibri" panose="020F0502020204030204" pitchFamily="34" charset="0"/>
                <a:cs typeface="Arial" panose="020B0604020202020204" pitchFamily="34" charset="0"/>
              </a:rPr>
              <a:t>form</a:t>
            </a:r>
            <a:r>
              <a:rPr lang="fr-FR" sz="2800" dirty="0">
                <a:effectLst/>
                <a:latin typeface="Times New Roman" panose="02020603050405020304" pitchFamily="18" charset="0"/>
                <a:ea typeface="Calibri" panose="020F0502020204030204" pitchFamily="34" charset="0"/>
                <a:cs typeface="Arial" panose="020B0604020202020204" pitchFamily="34" charset="0"/>
              </a:rPr>
              <a:t> </a:t>
            </a:r>
            <a:r>
              <a:rPr lang="fr-FR" sz="2800" dirty="0" err="1">
                <a:effectLst/>
                <a:latin typeface="Times New Roman" panose="02020603050405020304" pitchFamily="18" charset="0"/>
                <a:ea typeface="Calibri" panose="020F0502020204030204" pitchFamily="34" charset="0"/>
                <a:cs typeface="Arial" panose="020B0604020202020204" pitchFamily="34" charset="0"/>
              </a:rPr>
              <a:t>together</a:t>
            </a:r>
            <a:r>
              <a:rPr lang="fr-FR" sz="2800" dirty="0">
                <a:effectLst/>
                <a:latin typeface="Times New Roman" panose="02020603050405020304" pitchFamily="18" charset="0"/>
                <a:ea typeface="Calibri" panose="020F0502020204030204" pitchFamily="34" charset="0"/>
                <a:cs typeface="Arial" panose="020B0604020202020204" pitchFamily="34" charset="0"/>
              </a:rPr>
              <a:t>.</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fr-FR" sz="2800" dirty="0">
                <a:effectLst/>
                <a:latin typeface="Times New Roman" panose="02020603050405020304" pitchFamily="18" charset="0"/>
                <a:ea typeface="Calibri" panose="020F0502020204030204" pitchFamily="34" charset="0"/>
                <a:cs typeface="Arial" panose="020B0604020202020204" pitchFamily="34" charset="0"/>
              </a:rPr>
              <a:t>Pre-registration </a:t>
            </a:r>
            <a:r>
              <a:rPr lang="fr-FR" sz="2800" dirty="0" err="1">
                <a:effectLst/>
                <a:latin typeface="Times New Roman" panose="02020603050405020304" pitchFamily="18" charset="0"/>
                <a:ea typeface="Calibri" panose="020F0502020204030204" pitchFamily="34" charset="0"/>
                <a:cs typeface="Arial" panose="020B0604020202020204" pitchFamily="34" charset="0"/>
              </a:rPr>
              <a:t>form</a:t>
            </a:r>
            <a:r>
              <a:rPr lang="fr-FR" sz="2800" dirty="0">
                <a:effectLst/>
                <a:latin typeface="Times New Roman" panose="02020603050405020304" pitchFamily="18" charset="0"/>
                <a:ea typeface="Calibri" panose="020F0502020204030204" pitchFamily="34" charset="0"/>
                <a:cs typeface="Arial" panose="020B0604020202020204" pitchFamily="34" charset="0"/>
              </a:rPr>
              <a:t>:</a:t>
            </a:r>
            <a:endParaRPr lang="tr-TR" sz="2800" dirty="0">
              <a:effectLst/>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fr-FR" sz="2800" dirty="0">
                <a:effectLst/>
                <a:latin typeface="Times New Roman" panose="02020603050405020304" pitchFamily="18" charset="0"/>
                <a:ea typeface="Calibri" panose="020F0502020204030204" pitchFamily="34" charset="0"/>
                <a:cs typeface="Arial" panose="020B0604020202020204" pitchFamily="34" charset="0"/>
              </a:rPr>
              <a:t> </a:t>
            </a:r>
            <a:r>
              <a:rPr lang="fr-FR" sz="2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rPr>
              <a:t>https://issa.org.tr/en/preference-consultancy</a:t>
            </a:r>
            <a:r>
              <a:rPr lang="fr-FR" sz="1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rPr>
              <a:t>/</a:t>
            </a:r>
            <a:endParaRPr lang="tr-TR" dirty="0"/>
          </a:p>
        </p:txBody>
      </p:sp>
      <p:sp>
        <p:nvSpPr>
          <p:cNvPr id="4" name="Veri Yer Tutucusu 3">
            <a:extLst>
              <a:ext uri="{FF2B5EF4-FFF2-40B4-BE49-F238E27FC236}">
                <a16:creationId xmlns:a16="http://schemas.microsoft.com/office/drawing/2014/main" id="{3CA847FA-4839-433F-A486-D04EAECB7B13}"/>
              </a:ext>
            </a:extLst>
          </p:cNvPr>
          <p:cNvSpPr>
            <a:spLocks noGrp="1"/>
          </p:cNvSpPr>
          <p:nvPr>
            <p:ph type="dt" sz="half" idx="10"/>
          </p:nvPr>
        </p:nvSpPr>
        <p:spPr/>
        <p:txBody>
          <a:bodyPr/>
          <a:lstStyle/>
          <a:p>
            <a:fld id="{7AE3B098-0FE7-4524-9839-A08D1EE18B86}" type="datetime1">
              <a:rPr lang="tr-TR" smtClean="0"/>
              <a:t>23.11.2020</a:t>
            </a:fld>
            <a:endParaRPr lang="tr-TR"/>
          </a:p>
        </p:txBody>
      </p:sp>
      <p:sp>
        <p:nvSpPr>
          <p:cNvPr id="5" name="Slayt Numarası Yer Tutucusu 4">
            <a:extLst>
              <a:ext uri="{FF2B5EF4-FFF2-40B4-BE49-F238E27FC236}">
                <a16:creationId xmlns:a16="http://schemas.microsoft.com/office/drawing/2014/main" id="{AFE70863-3AE5-4FB6-84D9-045A3D368B4E}"/>
              </a:ext>
            </a:extLst>
          </p:cNvPr>
          <p:cNvSpPr>
            <a:spLocks noGrp="1"/>
          </p:cNvSpPr>
          <p:nvPr>
            <p:ph type="sldNum" sz="quarter" idx="12"/>
          </p:nvPr>
        </p:nvSpPr>
        <p:spPr/>
        <p:txBody>
          <a:bodyPr/>
          <a:lstStyle/>
          <a:p>
            <a:fld id="{1269076F-BC5C-4CE1-9424-368761B3A4BD}" type="slidenum">
              <a:rPr lang="tr-TR" smtClean="0"/>
              <a:pPr/>
              <a:t>13</a:t>
            </a:fld>
            <a:endParaRPr lang="tr-TR"/>
          </a:p>
        </p:txBody>
      </p:sp>
    </p:spTree>
    <p:extLst>
      <p:ext uri="{BB962C8B-B14F-4D97-AF65-F5344CB8AC3E}">
        <p14:creationId xmlns:p14="http://schemas.microsoft.com/office/powerpoint/2010/main" val="3952888151"/>
      </p:ext>
    </p:extLst>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EA388B-9DE7-491A-8B55-00CE0D395BF7}"/>
              </a:ext>
            </a:extLst>
          </p:cNvPr>
          <p:cNvSpPr>
            <a:spLocks noGrp="1"/>
          </p:cNvSpPr>
          <p:nvPr>
            <p:ph type="title"/>
          </p:nvPr>
        </p:nvSpPr>
        <p:spPr>
          <a:xfrm>
            <a:off x="457200" y="274638"/>
            <a:ext cx="8229600" cy="706090"/>
          </a:xfrm>
        </p:spPr>
        <p:txBody>
          <a:bodyPr>
            <a:normAutofit fontScale="90000"/>
          </a:bodyPr>
          <a:lstStyle/>
          <a:p>
            <a:br>
              <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br>
              <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r>
              <a:rPr lang="fr-F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WE INVITE YOU TO STUDY AT TURKISH UNIVERSITIES.</a:t>
            </a:r>
            <a:br>
              <a:rPr lang="tr-TR" sz="2400" dirty="0">
                <a:effectLst/>
                <a:latin typeface="Calibri" panose="020F0502020204030204" pitchFamily="34" charset="0"/>
                <a:ea typeface="Calibri" panose="020F0502020204030204" pitchFamily="34" charset="0"/>
                <a:cs typeface="Arial" panose="020B0604020202020204" pitchFamily="34" charset="0"/>
              </a:rPr>
            </a:br>
            <a:endParaRPr lang="tr-TR" sz="5400" dirty="0"/>
          </a:p>
        </p:txBody>
      </p:sp>
      <p:sp>
        <p:nvSpPr>
          <p:cNvPr id="3" name="İçerik Yer Tutucusu 2">
            <a:extLst>
              <a:ext uri="{FF2B5EF4-FFF2-40B4-BE49-F238E27FC236}">
                <a16:creationId xmlns:a16="http://schemas.microsoft.com/office/drawing/2014/main" id="{82F2B926-7ECF-4D84-AA3C-CDE94631070B}"/>
              </a:ext>
            </a:extLst>
          </p:cNvPr>
          <p:cNvSpPr>
            <a:spLocks noGrp="1"/>
          </p:cNvSpPr>
          <p:nvPr>
            <p:ph idx="1"/>
          </p:nvPr>
        </p:nvSpPr>
        <p:spPr>
          <a:xfrm>
            <a:off x="457200" y="1196752"/>
            <a:ext cx="8229600" cy="4929411"/>
          </a:xfrm>
        </p:spPr>
        <p:txBody>
          <a:bodyPr>
            <a:normAutofit/>
          </a:bodyPr>
          <a:lstStyle/>
          <a:p>
            <a:pPr marL="0" indent="0" algn="just">
              <a:lnSpc>
                <a:spcPct val="107000"/>
              </a:lnSpc>
              <a:spcAft>
                <a:spcPts val="800"/>
              </a:spcAft>
              <a:buNone/>
            </a:pPr>
            <a:r>
              <a:rPr lang="fr-FR" sz="2800" dirty="0">
                <a:effectLst/>
                <a:latin typeface="Times New Roman" panose="02020603050405020304" pitchFamily="18" charset="0"/>
                <a:ea typeface="Calibri" panose="020F0502020204030204" pitchFamily="34" charset="0"/>
                <a:cs typeface="Arial" panose="020B0604020202020204" pitchFamily="34" charset="0"/>
              </a:rPr>
              <a:t> </a:t>
            </a:r>
            <a:r>
              <a:rPr lang="fr-FR" dirty="0">
                <a:effectLst/>
                <a:latin typeface="Times New Roman" panose="02020603050405020304" pitchFamily="18" charset="0"/>
                <a:ea typeface="Calibri" panose="020F0502020204030204" pitchFamily="34" charset="0"/>
                <a:cs typeface="Arial" panose="020B0604020202020204" pitchFamily="34" charset="0"/>
              </a:rPr>
              <a:t>In </a:t>
            </a:r>
            <a:r>
              <a:rPr lang="fr-FR" dirty="0" err="1">
                <a:effectLst/>
                <a:latin typeface="Times New Roman" panose="02020603050405020304" pitchFamily="18" charset="0"/>
                <a:ea typeface="Calibri" panose="020F0502020204030204" pitchFamily="34" charset="0"/>
                <a:cs typeface="Arial" panose="020B0604020202020204" pitchFamily="34" charset="0"/>
              </a:rPr>
              <a:t>Turkey</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you</a:t>
            </a:r>
            <a:r>
              <a:rPr lang="fr-FR" dirty="0">
                <a:effectLst/>
                <a:latin typeface="Times New Roman" panose="02020603050405020304" pitchFamily="18" charset="0"/>
                <a:ea typeface="Calibri" panose="020F0502020204030204" pitchFamily="34" charset="0"/>
                <a:cs typeface="Arial" panose="020B0604020202020204" pitchFamily="34" charset="0"/>
              </a:rPr>
              <a:t> can </a:t>
            </a:r>
            <a:r>
              <a:rPr lang="fr-FR" dirty="0" err="1">
                <a:effectLst/>
                <a:latin typeface="Times New Roman" panose="02020603050405020304" pitchFamily="18" charset="0"/>
                <a:ea typeface="Calibri" panose="020F0502020204030204" pitchFamily="34" charset="0"/>
                <a:cs typeface="Arial" panose="020B0604020202020204" pitchFamily="34" charset="0"/>
              </a:rPr>
              <a:t>study</a:t>
            </a:r>
            <a:r>
              <a:rPr lang="fr-FR" dirty="0">
                <a:effectLst/>
                <a:latin typeface="Times New Roman" panose="02020603050405020304" pitchFamily="18" charset="0"/>
                <a:ea typeface="Calibri" panose="020F0502020204030204" pitchFamily="34" charset="0"/>
                <a:cs typeface="Arial" panose="020B0604020202020204" pitchFamily="34" charset="0"/>
              </a:rPr>
              <a:t> in </a:t>
            </a:r>
            <a:r>
              <a:rPr lang="fr-FR" dirty="0" err="1">
                <a:effectLst/>
                <a:latin typeface="Times New Roman" panose="02020603050405020304" pitchFamily="18" charset="0"/>
                <a:ea typeface="Calibri" panose="020F0502020204030204" pitchFamily="34" charset="0"/>
                <a:cs typeface="Arial" panose="020B0604020202020204" pitchFamily="34" charset="0"/>
              </a:rPr>
              <a:t>peace</a:t>
            </a:r>
            <a:r>
              <a:rPr lang="fr-FR" dirty="0">
                <a:effectLst/>
                <a:latin typeface="Times New Roman" panose="02020603050405020304" pitchFamily="18" charset="0"/>
                <a:ea typeface="Calibri" panose="020F0502020204030204" pitchFamily="34" charset="0"/>
                <a:cs typeface="Arial" panose="020B0604020202020204" pitchFamily="34" charset="0"/>
              </a:rPr>
              <a:t> and in </a:t>
            </a:r>
            <a:r>
              <a:rPr lang="fr-FR" dirty="0" err="1">
                <a:effectLst/>
                <a:latin typeface="Times New Roman" panose="02020603050405020304" pitchFamily="18" charset="0"/>
                <a:ea typeface="Calibri" panose="020F0502020204030204" pitchFamily="34" charset="0"/>
                <a:cs typeface="Arial" panose="020B0604020202020204" pitchFamily="34" charset="0"/>
              </a:rPr>
              <a:t>security</a:t>
            </a:r>
            <a:r>
              <a:rPr lang="fr-FR" dirty="0">
                <a:effectLst/>
                <a:latin typeface="Times New Roman" panose="02020603050405020304" pitchFamily="18" charset="0"/>
                <a:ea typeface="Calibri" panose="020F0502020204030204" pitchFamily="34" charset="0"/>
                <a:cs typeface="Arial" panose="020B0604020202020204" pitchFamily="34" charset="0"/>
              </a:rPr>
              <a:t> as in </a:t>
            </a:r>
            <a:r>
              <a:rPr lang="fr-FR" dirty="0" err="1">
                <a:effectLst/>
                <a:latin typeface="Times New Roman" panose="02020603050405020304" pitchFamily="18" charset="0"/>
                <a:ea typeface="Calibri" panose="020F0502020204030204" pitchFamily="34" charset="0"/>
                <a:cs typeface="Arial" panose="020B0604020202020204" pitchFamily="34" charset="0"/>
              </a:rPr>
              <a:t>your</a:t>
            </a:r>
            <a:r>
              <a:rPr lang="fr-FR" dirty="0">
                <a:effectLst/>
                <a:latin typeface="Times New Roman" panose="02020603050405020304" pitchFamily="18" charset="0"/>
                <a:ea typeface="Calibri" panose="020F0502020204030204" pitchFamily="34" charset="0"/>
                <a:cs typeface="Arial" panose="020B0604020202020204" pitchFamily="34" charset="0"/>
              </a:rPr>
              <a:t> </a:t>
            </a:r>
            <a:r>
              <a:rPr lang="fr-FR" dirty="0" err="1">
                <a:effectLst/>
                <a:latin typeface="Times New Roman" panose="02020603050405020304" pitchFamily="18" charset="0"/>
                <a:ea typeface="Calibri" panose="020F0502020204030204" pitchFamily="34" charset="0"/>
                <a:cs typeface="Arial" panose="020B0604020202020204" pitchFamily="34" charset="0"/>
              </a:rPr>
              <a:t>own</a:t>
            </a:r>
            <a:r>
              <a:rPr lang="fr-FR" dirty="0">
                <a:effectLst/>
                <a:latin typeface="Times New Roman" panose="02020603050405020304" pitchFamily="18" charset="0"/>
                <a:ea typeface="Calibri" panose="020F0502020204030204" pitchFamily="34" charset="0"/>
                <a:cs typeface="Arial" panose="020B0604020202020204" pitchFamily="34" charset="0"/>
              </a:rPr>
              <a:t> country</a:t>
            </a:r>
            <a:endParaRPr lang="tr-TR"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fr-FR" dirty="0" err="1">
                <a:effectLst/>
                <a:latin typeface="Times New Roman" panose="02020603050405020304" pitchFamily="18" charset="0"/>
                <a:ea typeface="Calibri" panose="020F0502020204030204" pitchFamily="34" charset="0"/>
                <a:cs typeface="Arial" panose="020B0604020202020204" pitchFamily="34" charset="0"/>
              </a:rPr>
              <a:t>We</a:t>
            </a:r>
            <a:r>
              <a:rPr lang="fr-FR" dirty="0">
                <a:effectLst/>
                <a:latin typeface="Times New Roman" panose="02020603050405020304" pitchFamily="18" charset="0"/>
                <a:ea typeface="Calibri" panose="020F0502020204030204" pitchFamily="34" charset="0"/>
                <a:cs typeface="Arial" panose="020B0604020202020204" pitchFamily="34" charset="0"/>
              </a:rPr>
              <a:t> are </a:t>
            </a:r>
            <a:r>
              <a:rPr lang="fr-FR" dirty="0" err="1">
                <a:effectLst/>
                <a:latin typeface="Times New Roman" panose="02020603050405020304" pitchFamily="18" charset="0"/>
                <a:ea typeface="Calibri" panose="020F0502020204030204" pitchFamily="34" charset="0"/>
                <a:cs typeface="Arial" panose="020B0604020202020204" pitchFamily="34" charset="0"/>
              </a:rPr>
              <a:t>waiting</a:t>
            </a:r>
            <a:r>
              <a:rPr lang="fr-FR" dirty="0">
                <a:effectLst/>
                <a:latin typeface="Times New Roman" panose="02020603050405020304" pitchFamily="18" charset="0"/>
                <a:ea typeface="Calibri" panose="020F0502020204030204" pitchFamily="34" charset="0"/>
                <a:cs typeface="Arial" panose="020B0604020202020204" pitchFamily="34" charset="0"/>
              </a:rPr>
              <a:t> for </a:t>
            </a:r>
            <a:r>
              <a:rPr lang="fr-FR" dirty="0" err="1">
                <a:effectLst/>
                <a:latin typeface="Times New Roman" panose="02020603050405020304" pitchFamily="18" charset="0"/>
                <a:ea typeface="Calibri" panose="020F0502020204030204" pitchFamily="34" charset="0"/>
                <a:cs typeface="Arial" panose="020B0604020202020204" pitchFamily="34" charset="0"/>
              </a:rPr>
              <a:t>you</a:t>
            </a:r>
            <a:r>
              <a:rPr lang="fr-FR" dirty="0">
                <a:effectLst/>
                <a:latin typeface="Times New Roman" panose="02020603050405020304" pitchFamily="18" charset="0"/>
                <a:ea typeface="Calibri" panose="020F0502020204030204" pitchFamily="34" charset="0"/>
                <a:cs typeface="Arial" panose="020B0604020202020204" pitchFamily="34" charset="0"/>
              </a:rPr>
              <a:t> to </a:t>
            </a:r>
            <a:r>
              <a:rPr lang="fr-FR" dirty="0" err="1">
                <a:effectLst/>
                <a:latin typeface="Times New Roman" panose="02020603050405020304" pitchFamily="18" charset="0"/>
                <a:ea typeface="Calibri" panose="020F0502020204030204" pitchFamily="34" charset="0"/>
                <a:cs typeface="Arial" panose="020B0604020202020204" pitchFamily="34" charset="0"/>
              </a:rPr>
              <a:t>study</a:t>
            </a:r>
            <a:r>
              <a:rPr lang="fr-FR" dirty="0">
                <a:effectLst/>
                <a:latin typeface="Times New Roman" panose="02020603050405020304" pitchFamily="18" charset="0"/>
                <a:ea typeface="Calibri" panose="020F0502020204030204" pitchFamily="34" charset="0"/>
                <a:cs typeface="Arial" panose="020B0604020202020204" pitchFamily="34" charset="0"/>
              </a:rPr>
              <a:t> at western standards and </a:t>
            </a:r>
            <a:r>
              <a:rPr lang="fr-FR" dirty="0" err="1">
                <a:effectLst/>
                <a:latin typeface="Times New Roman" panose="02020603050405020304" pitchFamily="18" charset="0"/>
                <a:ea typeface="Calibri" panose="020F0502020204030204" pitchFamily="34" charset="0"/>
                <a:cs typeface="Arial" panose="020B0604020202020204" pitchFamily="34" charset="0"/>
              </a:rPr>
              <a:t>quality</a:t>
            </a:r>
            <a:r>
              <a:rPr lang="fr-FR" dirty="0">
                <a:effectLst/>
                <a:latin typeface="Times New Roman" panose="02020603050405020304" pitchFamily="18" charset="0"/>
                <a:ea typeface="Calibri" panose="020F0502020204030204" pitchFamily="34" charset="0"/>
                <a:cs typeface="Arial" panose="020B0604020202020204" pitchFamily="34" charset="0"/>
              </a:rPr>
              <a:t>.</a:t>
            </a:r>
            <a:endParaRPr lang="tr-TR" dirty="0">
              <a:effectLst/>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07000"/>
              </a:lnSpc>
              <a:spcAft>
                <a:spcPts val="800"/>
              </a:spcAft>
              <a:buNone/>
            </a:pPr>
            <a:endParaRPr lang="tr-TR"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fr-FR" sz="20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If </a:t>
            </a:r>
            <a:r>
              <a:rPr lang="fr-FR" sz="2000" b="1"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you</a:t>
            </a:r>
            <a:r>
              <a:rPr lang="fr-FR" sz="20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fr-FR" sz="2000" b="1"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want</a:t>
            </a:r>
            <a:r>
              <a:rPr lang="fr-FR" sz="20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to </a:t>
            </a:r>
            <a:r>
              <a:rPr lang="fr-FR" sz="2000" b="1"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study</a:t>
            </a:r>
            <a:r>
              <a:rPr lang="fr-FR" sz="20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in </a:t>
            </a:r>
            <a:r>
              <a:rPr lang="fr-FR" sz="2000" b="1"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Turkey</a:t>
            </a:r>
            <a:r>
              <a:rPr lang="fr-FR" sz="20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You can </a:t>
            </a:r>
            <a:r>
              <a:rPr lang="fr-FR" sz="2000" b="1"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always</a:t>
            </a:r>
            <a:r>
              <a:rPr lang="fr-FR" sz="20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call us.</a:t>
            </a:r>
            <a:endParaRPr lang="tr-TR" sz="20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fr-FR" b="1" dirty="0" err="1">
                <a:effectLst/>
                <a:latin typeface="Times New Roman" panose="02020603050405020304" pitchFamily="18" charset="0"/>
                <a:ea typeface="Calibri" panose="020F0502020204030204" pitchFamily="34" charset="0"/>
                <a:cs typeface="Arial" panose="020B0604020202020204" pitchFamily="34" charset="0"/>
              </a:rPr>
              <a:t>Whatsapp</a:t>
            </a:r>
            <a:r>
              <a:rPr lang="fr-FR" b="1" dirty="0">
                <a:effectLst/>
                <a:latin typeface="Times New Roman" panose="02020603050405020304" pitchFamily="18" charset="0"/>
                <a:ea typeface="Calibri" panose="020F0502020204030204" pitchFamily="34" charset="0"/>
                <a:cs typeface="Arial" panose="020B0604020202020204" pitchFamily="34" charset="0"/>
              </a:rPr>
              <a:t> No: + 90 541 932 36 59 </a:t>
            </a:r>
            <a:endParaRPr lang="tr-TR" b="1"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tr-TR" dirty="0"/>
          </a:p>
        </p:txBody>
      </p:sp>
      <p:sp>
        <p:nvSpPr>
          <p:cNvPr id="4" name="Veri Yer Tutucusu 3">
            <a:extLst>
              <a:ext uri="{FF2B5EF4-FFF2-40B4-BE49-F238E27FC236}">
                <a16:creationId xmlns:a16="http://schemas.microsoft.com/office/drawing/2014/main" id="{0E14AC28-667F-407F-A368-76B31919F8C2}"/>
              </a:ext>
            </a:extLst>
          </p:cNvPr>
          <p:cNvSpPr>
            <a:spLocks noGrp="1"/>
          </p:cNvSpPr>
          <p:nvPr>
            <p:ph type="dt" sz="half" idx="10"/>
          </p:nvPr>
        </p:nvSpPr>
        <p:spPr/>
        <p:txBody>
          <a:bodyPr/>
          <a:lstStyle/>
          <a:p>
            <a:fld id="{7AE3B098-0FE7-4524-9839-A08D1EE18B86}" type="datetime1">
              <a:rPr lang="tr-TR" smtClean="0"/>
              <a:t>23.11.2020</a:t>
            </a:fld>
            <a:endParaRPr lang="tr-TR"/>
          </a:p>
        </p:txBody>
      </p:sp>
      <p:sp>
        <p:nvSpPr>
          <p:cNvPr id="5" name="Slayt Numarası Yer Tutucusu 4">
            <a:extLst>
              <a:ext uri="{FF2B5EF4-FFF2-40B4-BE49-F238E27FC236}">
                <a16:creationId xmlns:a16="http://schemas.microsoft.com/office/drawing/2014/main" id="{D3CCE0E6-3DEF-42C7-B7AD-95592985FDF9}"/>
              </a:ext>
            </a:extLst>
          </p:cNvPr>
          <p:cNvSpPr>
            <a:spLocks noGrp="1"/>
          </p:cNvSpPr>
          <p:nvPr>
            <p:ph type="sldNum" sz="quarter" idx="12"/>
          </p:nvPr>
        </p:nvSpPr>
        <p:spPr/>
        <p:txBody>
          <a:bodyPr/>
          <a:lstStyle/>
          <a:p>
            <a:fld id="{1269076F-BC5C-4CE1-9424-368761B3A4BD}" type="slidenum">
              <a:rPr lang="tr-TR" smtClean="0"/>
              <a:pPr/>
              <a:t>14</a:t>
            </a:fld>
            <a:endParaRPr lang="tr-TR"/>
          </a:p>
        </p:txBody>
      </p:sp>
    </p:spTree>
    <p:extLst>
      <p:ext uri="{BB962C8B-B14F-4D97-AF65-F5344CB8AC3E}">
        <p14:creationId xmlns:p14="http://schemas.microsoft.com/office/powerpoint/2010/main" val="2678117907"/>
      </p:ext>
    </p:extLst>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620688"/>
            <a:ext cx="8892480" cy="6237312"/>
          </a:xfrm>
        </p:spPr>
        <p:txBody>
          <a:bodyPr>
            <a:normAutofit/>
          </a:bodyPr>
          <a:lstStyle/>
          <a:p>
            <a:pPr marL="0" marR="0" lvl="0" indent="0" algn="just" defTabSz="914400" rtl="0" eaLnBrk="1" fontAlgn="auto" latinLnBrk="0" hangingPunct="1">
              <a:lnSpc>
                <a:spcPct val="107000"/>
              </a:lnSpc>
              <a:spcBef>
                <a:spcPct val="20000"/>
              </a:spcBef>
              <a:spcAft>
                <a:spcPts val="800"/>
              </a:spcAft>
              <a:buClrTx/>
              <a:buSzTx/>
              <a:buFont typeface="Arial" pitchFamily="34" charset="0"/>
              <a:buNone/>
              <a:tabLst/>
              <a:defRPr/>
            </a:pPr>
            <a:r>
              <a:rPr kumimoji="0" lang="fr-FR" sz="28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If </a:t>
            </a:r>
            <a:r>
              <a:rPr kumimoji="0" lang="fr-FR" sz="2800" b="0" i="0" u="none" strike="noStrike" kern="1200" cap="none" spc="0" normalizeH="0" baseline="0" noProof="0" dirty="0" err="1">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you</a:t>
            </a:r>
            <a:r>
              <a:rPr kumimoji="0" lang="fr-FR" sz="28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fr-FR" sz="2800" b="0" i="0" u="none" strike="noStrike" kern="1200" cap="none" spc="0" normalizeH="0" baseline="0" noProof="0" dirty="0" err="1">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want</a:t>
            </a:r>
            <a:r>
              <a:rPr kumimoji="0" lang="fr-FR" sz="28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 to </a:t>
            </a:r>
            <a:r>
              <a:rPr kumimoji="0" lang="fr-FR" sz="2800" b="0" i="0" u="none" strike="noStrike" kern="1200" cap="none" spc="0" normalizeH="0" baseline="0" noProof="0" dirty="0" err="1">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study</a:t>
            </a:r>
            <a:r>
              <a:rPr kumimoji="0" lang="fr-FR" sz="28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 in </a:t>
            </a:r>
            <a:r>
              <a:rPr kumimoji="0" lang="fr-FR" sz="2800" b="0" i="0" u="none" strike="noStrike" kern="1200" cap="none" spc="0" normalizeH="0" baseline="0" noProof="0" dirty="0" err="1">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Turkey</a:t>
            </a:r>
            <a:r>
              <a:rPr kumimoji="0" lang="fr-FR" sz="28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 You can </a:t>
            </a:r>
            <a:r>
              <a:rPr kumimoji="0" lang="fr-FR" sz="2800" b="0" i="0" u="none" strike="noStrike" kern="1200" cap="none" spc="0" normalizeH="0" baseline="0" noProof="0" dirty="0" err="1">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always</a:t>
            </a:r>
            <a:r>
              <a:rPr kumimoji="0" lang="fr-FR" sz="28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 call us.</a:t>
            </a:r>
            <a:endParaRPr kumimoji="0" lang="tr-TR" sz="28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7000"/>
              </a:lnSpc>
              <a:spcBef>
                <a:spcPct val="20000"/>
              </a:spcBef>
              <a:spcAft>
                <a:spcPts val="800"/>
              </a:spcAft>
              <a:buClrTx/>
              <a:buSzTx/>
              <a:buFont typeface="Arial" pitchFamily="34" charset="0"/>
              <a:buNone/>
              <a:tabLst/>
              <a:defRPr/>
            </a:pPr>
            <a:r>
              <a:rPr kumimoji="0" lang="fr-FR" sz="20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Whatsapp</a:t>
            </a:r>
            <a:r>
              <a:rPr kumimoji="0" lang="fr-FR"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No: + 90 541 932 36 59 </a:t>
            </a:r>
            <a:endParaRPr kumimoji="0" lang="tr-TR"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7000"/>
              </a:lnSpc>
              <a:spcBef>
                <a:spcPct val="20000"/>
              </a:spcBef>
              <a:spcAft>
                <a:spcPts val="800"/>
              </a:spcAft>
              <a:buClrTx/>
              <a:buSzTx/>
              <a:buFont typeface="Arial" pitchFamily="34" charset="0"/>
              <a:buNone/>
              <a:tabLst/>
              <a:defRPr/>
            </a:pPr>
            <a:r>
              <a:rPr kumimoji="0" lang="fr-FR"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E-mail</a:t>
            </a:r>
            <a:r>
              <a:rPr kumimoji="0" lang="tr-TR"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fr-FR"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hlinkClick r:id="rId2"/>
              </a:rPr>
              <a:t>eduinturkey@issa.org.tr</a:t>
            </a:r>
            <a:r>
              <a:rPr kumimoji="0" lang="tr-TR"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fr-FR"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t>
            </a:r>
            <a:endParaRPr kumimoji="0" lang="tr-TR"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107000"/>
              </a:lnSpc>
              <a:spcBef>
                <a:spcPct val="20000"/>
              </a:spcBef>
              <a:spcAft>
                <a:spcPts val="800"/>
              </a:spcAft>
              <a:buClrTx/>
              <a:buSzTx/>
              <a:buFont typeface="Arial" pitchFamily="34" charset="0"/>
              <a:buNone/>
              <a:tabLst/>
              <a:defRPr/>
            </a:pPr>
            <a:r>
              <a:rPr kumimoji="0" lang="tr-TR"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fr-FR" sz="1800" b="1"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Arial" panose="020B0604020202020204" pitchFamily="34" charset="0"/>
              </a:rPr>
              <a:t>Follow us on social media</a:t>
            </a:r>
            <a:endParaRPr kumimoji="0" lang="tr-TR" sz="18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0" eaLnBrk="1" fontAlgn="auto" latinLnBrk="0" hangingPunct="1">
              <a:lnSpc>
                <a:spcPct val="107000"/>
              </a:lnSpc>
              <a:spcBef>
                <a:spcPct val="20000"/>
              </a:spcBef>
              <a:spcAft>
                <a:spcPts val="800"/>
              </a:spcAft>
              <a:buClrTx/>
              <a:buSzTx/>
              <a:buFont typeface="Arial" pitchFamily="34" charset="0"/>
              <a:buChar char="•"/>
              <a:tabLst/>
              <a:defRPr/>
            </a:pPr>
            <a:r>
              <a:rPr kumimoji="0" lang="fr-FR" sz="1800" b="0" i="0" u="sng" strike="noStrike" kern="1200" cap="none" spc="0" normalizeH="0" baseline="0" noProof="0" dirty="0">
                <a:ln>
                  <a:noFill/>
                </a:ln>
                <a:solidFill>
                  <a:srgbClr val="0563C1"/>
                </a:solidFill>
                <a:effectLst/>
                <a:uLnTx/>
                <a:uFillTx/>
                <a:latin typeface="Times New Roman" panose="02020603050405020304" pitchFamily="18" charset="0"/>
                <a:ea typeface="Calibri" panose="020F0502020204030204" pitchFamily="34" charset="0"/>
                <a:cs typeface="Arial" panose="020B0604020202020204" pitchFamily="34" charset="0"/>
                <a:hlinkClick r:id="rId3"/>
              </a:rPr>
              <a:t>https://www.facebook.com/educationinturkey</a:t>
            </a:r>
            <a:r>
              <a:rPr kumimoji="0" lang="tr-TR" sz="1800" b="0" i="0" u="sng" strike="noStrike" kern="1200" cap="none" spc="0" normalizeH="0" baseline="0" noProof="0" dirty="0">
                <a:ln>
                  <a:noFill/>
                </a:ln>
                <a:solidFill>
                  <a:srgbClr val="0563C1"/>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fr-FR"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t>
            </a:r>
            <a:endParaRPr kumimoji="0" lang="tr-T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0" eaLnBrk="1" fontAlgn="auto" latinLnBrk="0" hangingPunct="1">
              <a:lnSpc>
                <a:spcPct val="107000"/>
              </a:lnSpc>
              <a:spcBef>
                <a:spcPct val="20000"/>
              </a:spcBef>
              <a:spcAft>
                <a:spcPts val="800"/>
              </a:spcAft>
              <a:buClrTx/>
              <a:buSzTx/>
              <a:buFont typeface="Arial" pitchFamily="34" charset="0"/>
              <a:buChar char="•"/>
              <a:tabLst/>
              <a:defRPr/>
            </a:pPr>
            <a:r>
              <a:rPr kumimoji="0" lang="fr-FR" sz="1800" b="0" i="0" u="sng" strike="noStrike" kern="1200" cap="none" spc="0" normalizeH="0" baseline="0" noProof="0" dirty="0">
                <a:ln>
                  <a:noFill/>
                </a:ln>
                <a:solidFill>
                  <a:srgbClr val="0563C1"/>
                </a:solidFill>
                <a:effectLst/>
                <a:uLnTx/>
                <a:uFillTx/>
                <a:latin typeface="Times New Roman" panose="02020603050405020304" pitchFamily="18" charset="0"/>
                <a:ea typeface="Calibri" panose="020F0502020204030204" pitchFamily="34" charset="0"/>
                <a:cs typeface="Arial" panose="020B0604020202020204" pitchFamily="34" charset="0"/>
                <a:hlinkClick r:id="rId4"/>
              </a:rPr>
              <a:t>https://www.youtube.com/educationinturkey/</a:t>
            </a:r>
            <a:r>
              <a:rPr kumimoji="0" lang="tr-TR" sz="1800" b="0" i="0" u="sng" strike="noStrike" kern="1200" cap="none" spc="0" normalizeH="0" baseline="0" noProof="0" dirty="0">
                <a:ln>
                  <a:noFill/>
                </a:ln>
                <a:solidFill>
                  <a:srgbClr val="0563C1"/>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fr-FR"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t>
            </a:r>
            <a:endParaRPr kumimoji="0" lang="tr-T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0" eaLnBrk="1" fontAlgn="auto" latinLnBrk="0" hangingPunct="1">
              <a:lnSpc>
                <a:spcPct val="107000"/>
              </a:lnSpc>
              <a:spcBef>
                <a:spcPct val="20000"/>
              </a:spcBef>
              <a:spcAft>
                <a:spcPts val="800"/>
              </a:spcAft>
              <a:buClrTx/>
              <a:buSzTx/>
              <a:buFont typeface="Arial" pitchFamily="34" charset="0"/>
              <a:buChar char="•"/>
              <a:tabLst/>
              <a:defRPr/>
            </a:pPr>
            <a:r>
              <a:rPr kumimoji="0" lang="fr-FR" sz="1800" b="0" i="0" u="sng" strike="noStrike" kern="1200" cap="none" spc="0" normalizeH="0" baseline="0" noProof="0" dirty="0">
                <a:ln>
                  <a:noFill/>
                </a:ln>
                <a:solidFill>
                  <a:srgbClr val="0563C1"/>
                </a:solidFill>
                <a:effectLst/>
                <a:uLnTx/>
                <a:uFillTx/>
                <a:latin typeface="Times New Roman" panose="02020603050405020304" pitchFamily="18" charset="0"/>
                <a:ea typeface="Calibri" panose="020F0502020204030204" pitchFamily="34" charset="0"/>
                <a:cs typeface="Arial" panose="020B0604020202020204" pitchFamily="34" charset="0"/>
                <a:hlinkClick r:id="rId5"/>
              </a:rPr>
              <a:t>https://www.instagram.com/educationinturkey/</a:t>
            </a:r>
            <a:endParaRPr kumimoji="0" lang="tr-T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0" eaLnBrk="1" fontAlgn="auto" latinLnBrk="0" hangingPunct="1">
              <a:lnSpc>
                <a:spcPct val="107000"/>
              </a:lnSpc>
              <a:spcBef>
                <a:spcPct val="20000"/>
              </a:spcBef>
              <a:spcAft>
                <a:spcPts val="800"/>
              </a:spcAft>
              <a:buClrTx/>
              <a:buSzTx/>
              <a:buFont typeface="Arial" pitchFamily="34" charset="0"/>
              <a:buChar char="•"/>
              <a:tabLst/>
              <a:defRPr/>
            </a:pPr>
            <a:endParaRPr kumimoji="0" lang="tr-T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a:buNone/>
            </a:pPr>
            <a:endParaRPr lang="tr-TR" dirty="0"/>
          </a:p>
        </p:txBody>
      </p:sp>
      <p:sp>
        <p:nvSpPr>
          <p:cNvPr id="5" name="4 Metin kutusu"/>
          <p:cNvSpPr txBox="1"/>
          <p:nvPr/>
        </p:nvSpPr>
        <p:spPr>
          <a:xfrm>
            <a:off x="5153922" y="6157031"/>
            <a:ext cx="3530991" cy="523220"/>
          </a:xfrm>
          <a:prstGeom prst="rect">
            <a:avLst/>
          </a:prstGeom>
          <a:noFill/>
        </p:spPr>
        <p:txBody>
          <a:bodyPr wrap="square" rtlCol="0">
            <a:spAutoFit/>
          </a:bodyPr>
          <a:lstStyle/>
          <a:p>
            <a:r>
              <a:rPr kumimoji="0" lang="fr-FR"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hlinkClick r:id="rId6"/>
              </a:rPr>
              <a:t>www.eduinturkey.org</a:t>
            </a:r>
            <a:r>
              <a:rPr kumimoji="0" lang="tr-TR"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t>
            </a:r>
            <a:endParaRPr lang="tr-TR" sz="2800" dirty="0"/>
          </a:p>
        </p:txBody>
      </p:sp>
      <p:sp>
        <p:nvSpPr>
          <p:cNvPr id="12" name="11 Veri Yer Tutucusu"/>
          <p:cNvSpPr>
            <a:spLocks noGrp="1"/>
          </p:cNvSpPr>
          <p:nvPr>
            <p:ph type="dt" sz="half" idx="10"/>
          </p:nvPr>
        </p:nvSpPr>
        <p:spPr>
          <a:xfrm>
            <a:off x="457200" y="6161648"/>
            <a:ext cx="2746648" cy="559827"/>
          </a:xfrm>
        </p:spPr>
        <p:txBody>
          <a:bodyPr/>
          <a:lstStyle/>
          <a:p>
            <a:r>
              <a:rPr kumimoji="0" lang="fr-FR"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hlinkClick r:id="rId7"/>
              </a:rPr>
              <a:t>www.issa.org.tr</a:t>
            </a:r>
            <a:r>
              <a:rPr kumimoji="0" lang="tr-TR"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t>
            </a:r>
            <a:endParaRPr lang="tr-TR" sz="2400" dirty="0"/>
          </a:p>
        </p:txBody>
      </p:sp>
      <p:sp>
        <p:nvSpPr>
          <p:cNvPr id="13" name="12 Slayt Numarası Yer Tutucusu"/>
          <p:cNvSpPr>
            <a:spLocks noGrp="1"/>
          </p:cNvSpPr>
          <p:nvPr>
            <p:ph type="sldNum" sz="quarter" idx="12"/>
          </p:nvPr>
        </p:nvSpPr>
        <p:spPr/>
        <p:txBody>
          <a:bodyPr/>
          <a:lstStyle/>
          <a:p>
            <a:fld id="{1269076F-BC5C-4CE1-9424-368761B3A4BD}" type="slidenum">
              <a:rPr lang="tr-TR" smtClean="0"/>
              <a:pPr/>
              <a:t>15</a:t>
            </a:fld>
            <a:endParaRPr lang="tr-TR"/>
          </a:p>
        </p:txBody>
      </p:sp>
      <p:pic>
        <p:nvPicPr>
          <p:cNvPr id="9" name="Resim 8" descr="çizim içeren bir resim&#10;&#10;Açıklama otomatik olarak oluşturuldu">
            <a:extLst>
              <a:ext uri="{FF2B5EF4-FFF2-40B4-BE49-F238E27FC236}">
                <a16:creationId xmlns:a16="http://schemas.microsoft.com/office/drawing/2014/main" id="{C20D3AA8-8C2B-4CB1-891B-A207C9184CC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31640" y="4422163"/>
            <a:ext cx="6938739" cy="1291714"/>
          </a:xfrm>
          <a:prstGeom prst="rect">
            <a:avLst/>
          </a:prstGeom>
        </p:spPr>
      </p:pic>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60337"/>
            <a:ext cx="8229600" cy="571500"/>
          </a:xfrm>
        </p:spPr>
        <p:txBody>
          <a:bodyPr>
            <a:normAutofit fontScale="90000"/>
          </a:bodyPr>
          <a:lstStyle/>
          <a:p>
            <a:pPr>
              <a:lnSpc>
                <a:spcPct val="107000"/>
              </a:lnSpc>
              <a:spcAft>
                <a:spcPts val="800"/>
              </a:spcAft>
            </a:pPr>
            <a:br>
              <a:rPr lang="tr-TR"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r>
              <a:rPr lang="fr-FR" sz="3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PRESENTATION PLAN</a:t>
            </a:r>
            <a:br>
              <a:rPr lang="tr-TR" sz="4000" dirty="0">
                <a:effectLst/>
                <a:latin typeface="Calibri" panose="020F0502020204030204" pitchFamily="34" charset="0"/>
                <a:ea typeface="Calibri" panose="020F0502020204030204" pitchFamily="34" charset="0"/>
                <a:cs typeface="Arial" panose="020B0604020202020204" pitchFamily="34" charset="0"/>
              </a:rPr>
            </a:br>
            <a:endParaRPr lang="tr-TR" b="1" u="sng" dirty="0">
              <a:solidFill>
                <a:srgbClr val="FF0000"/>
              </a:solidFill>
            </a:endParaRPr>
          </a:p>
        </p:txBody>
      </p:sp>
      <p:sp>
        <p:nvSpPr>
          <p:cNvPr id="3" name="2 İçerik Yer Tutucusu"/>
          <p:cNvSpPr>
            <a:spLocks noGrp="1"/>
          </p:cNvSpPr>
          <p:nvPr>
            <p:ph idx="1"/>
          </p:nvPr>
        </p:nvSpPr>
        <p:spPr>
          <a:xfrm>
            <a:off x="457200" y="1052736"/>
            <a:ext cx="8229600" cy="5303614"/>
          </a:xfrm>
        </p:spPr>
        <p:txBody>
          <a:bodyPr>
            <a:normAutofit fontScale="77500" lnSpcReduction="20000"/>
          </a:bodyPr>
          <a:lstStyle/>
          <a:p>
            <a:pPr marL="342900" lvl="0" indent="-342900" algn="just" rtl="0">
              <a:lnSpc>
                <a:spcPct val="107000"/>
              </a:lnSpc>
              <a:buFont typeface="Symbol" panose="05050102010706020507" pitchFamily="18" charset="2"/>
              <a:buChar char=""/>
            </a:pPr>
            <a:endParaRPr lang="tr-TR" sz="3200" dirty="0">
              <a:effectLst/>
              <a:latin typeface="Times New Roman" panose="02020603050405020304" pitchFamily="18" charset="0"/>
              <a:ea typeface="Calibri" panose="020F0502020204030204" pitchFamily="34" charset="0"/>
              <a:cs typeface="Arial" panose="020B0604020202020204" pitchFamily="34" charset="0"/>
            </a:endParaRPr>
          </a:p>
          <a:p>
            <a:pPr marL="342900" lvl="0" indent="-342900" algn="just" rtl="0">
              <a:lnSpc>
                <a:spcPct val="107000"/>
              </a:lnSpc>
              <a:buFont typeface="Symbol" panose="05050102010706020507" pitchFamily="18" charset="2"/>
              <a:buChar char=""/>
            </a:pPr>
            <a:r>
              <a:rPr lang="fr-FR" sz="3200" dirty="0">
                <a:effectLst/>
                <a:latin typeface="Times New Roman" panose="02020603050405020304" pitchFamily="18" charset="0"/>
                <a:ea typeface="Calibri" panose="020F0502020204030204" pitchFamily="34" charset="0"/>
                <a:cs typeface="Arial" panose="020B0604020202020204" pitchFamily="34" charset="0"/>
              </a:rPr>
              <a:t>Classification of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universities</a:t>
            </a:r>
            <a:r>
              <a:rPr lang="fr-FR" sz="3200" dirty="0">
                <a:effectLst/>
                <a:latin typeface="Times New Roman" panose="02020603050405020304" pitchFamily="18" charset="0"/>
                <a:ea typeface="Calibri" panose="020F0502020204030204" pitchFamily="34" charset="0"/>
                <a:cs typeface="Arial" panose="020B0604020202020204" pitchFamily="34" charset="0"/>
              </a:rPr>
              <a:t> and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departments</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3200" dirty="0">
                <a:effectLst/>
                <a:latin typeface="Times New Roman" panose="02020603050405020304" pitchFamily="18" charset="0"/>
                <a:ea typeface="Calibri" panose="020F0502020204030204" pitchFamily="34" charset="0"/>
                <a:cs typeface="Arial" panose="020B0604020202020204" pitchFamily="34" charset="0"/>
              </a:rPr>
              <a:t>Registration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requirements</a:t>
            </a:r>
            <a:r>
              <a:rPr lang="fr-FR" sz="3200" dirty="0">
                <a:effectLst/>
                <a:latin typeface="Times New Roman" panose="02020603050405020304" pitchFamily="18" charset="0"/>
                <a:ea typeface="Calibri" panose="020F0502020204030204" pitchFamily="34" charset="0"/>
                <a:cs typeface="Arial" panose="020B0604020202020204" pitchFamily="34" charset="0"/>
              </a:rPr>
              <a:t> in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private</a:t>
            </a:r>
            <a:r>
              <a:rPr lang="fr-FR" sz="3200" dirty="0">
                <a:effectLst/>
                <a:latin typeface="Times New Roman" panose="02020603050405020304" pitchFamily="18" charset="0"/>
                <a:ea typeface="Calibri" panose="020F0502020204030204" pitchFamily="34" charset="0"/>
                <a:cs typeface="Arial" panose="020B0604020202020204" pitchFamily="34" charset="0"/>
              </a:rPr>
              <a:t>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universities</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3200" dirty="0">
                <a:effectLst/>
                <a:latin typeface="Times New Roman" panose="02020603050405020304" pitchFamily="18" charset="0"/>
                <a:ea typeface="Calibri" panose="020F0502020204030204" pitchFamily="34" charset="0"/>
                <a:cs typeface="Arial" panose="020B0604020202020204" pitchFamily="34" charset="0"/>
              </a:rPr>
              <a:t>Registration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requirements</a:t>
            </a:r>
            <a:r>
              <a:rPr lang="fr-FR" sz="3200" dirty="0">
                <a:effectLst/>
                <a:latin typeface="Times New Roman" panose="02020603050405020304" pitchFamily="18" charset="0"/>
                <a:ea typeface="Calibri" panose="020F0502020204030204" pitchFamily="34" charset="0"/>
                <a:cs typeface="Arial" panose="020B0604020202020204" pitchFamily="34" charset="0"/>
              </a:rPr>
              <a:t> in state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universities</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3200" dirty="0">
                <a:effectLst/>
                <a:latin typeface="Times New Roman" panose="02020603050405020304" pitchFamily="18" charset="0"/>
                <a:ea typeface="Calibri" panose="020F0502020204030204" pitchFamily="34" charset="0"/>
                <a:cs typeface="Arial" panose="020B0604020202020204" pitchFamily="34" charset="0"/>
              </a:rPr>
              <a:t>Documents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required</a:t>
            </a:r>
            <a:r>
              <a:rPr lang="fr-FR" sz="3200" dirty="0">
                <a:effectLst/>
                <a:latin typeface="Times New Roman" panose="02020603050405020304" pitchFamily="18" charset="0"/>
                <a:ea typeface="Calibri" panose="020F0502020204030204" pitchFamily="34" charset="0"/>
                <a:cs typeface="Arial" panose="020B0604020202020204" pitchFamily="34" charset="0"/>
              </a:rPr>
              <a:t> for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university</a:t>
            </a:r>
            <a:r>
              <a:rPr lang="fr-FR" sz="3200" dirty="0">
                <a:effectLst/>
                <a:latin typeface="Times New Roman" panose="02020603050405020304" pitchFamily="18" charset="0"/>
                <a:ea typeface="Calibri" panose="020F0502020204030204" pitchFamily="34" charset="0"/>
                <a:cs typeface="Arial" panose="020B0604020202020204" pitchFamily="34" charset="0"/>
              </a:rPr>
              <a:t> registration</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3200" dirty="0" err="1">
                <a:effectLst/>
                <a:latin typeface="Times New Roman" panose="02020603050405020304" pitchFamily="18" charset="0"/>
                <a:ea typeface="Calibri" panose="020F0502020204030204" pitchFamily="34" charset="0"/>
                <a:cs typeface="Arial" panose="020B0604020202020204" pitchFamily="34" charset="0"/>
              </a:rPr>
              <a:t>Differences</a:t>
            </a:r>
            <a:r>
              <a:rPr lang="fr-FR" sz="3200" dirty="0">
                <a:effectLst/>
                <a:latin typeface="Times New Roman" panose="02020603050405020304" pitchFamily="18" charset="0"/>
                <a:ea typeface="Calibri" panose="020F0502020204030204" pitchFamily="34" charset="0"/>
                <a:cs typeface="Arial" panose="020B0604020202020204" pitchFamily="34" charset="0"/>
              </a:rPr>
              <a:t>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between</a:t>
            </a:r>
            <a:r>
              <a:rPr lang="fr-FR" sz="3200" dirty="0">
                <a:effectLst/>
                <a:latin typeface="Times New Roman" panose="02020603050405020304" pitchFamily="18" charset="0"/>
                <a:ea typeface="Calibri" panose="020F0502020204030204" pitchFamily="34" charset="0"/>
                <a:cs typeface="Arial" panose="020B0604020202020204" pitchFamily="34" charset="0"/>
              </a:rPr>
              <a:t>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Private</a:t>
            </a:r>
            <a:r>
              <a:rPr lang="fr-FR" sz="3200" dirty="0">
                <a:effectLst/>
                <a:latin typeface="Times New Roman" panose="02020603050405020304" pitchFamily="18" charset="0"/>
                <a:ea typeface="Calibri" panose="020F0502020204030204" pitchFamily="34" charset="0"/>
                <a:cs typeface="Arial" panose="020B0604020202020204" pitchFamily="34" charset="0"/>
              </a:rPr>
              <a:t>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University</a:t>
            </a:r>
            <a:r>
              <a:rPr lang="fr-FR" sz="3200" dirty="0">
                <a:effectLst/>
                <a:latin typeface="Times New Roman" panose="02020603050405020304" pitchFamily="18" charset="0"/>
                <a:ea typeface="Calibri" panose="020F0502020204030204" pitchFamily="34" charset="0"/>
                <a:cs typeface="Arial" panose="020B0604020202020204" pitchFamily="34" charset="0"/>
              </a:rPr>
              <a:t> / State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University</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3200" dirty="0" err="1">
                <a:effectLst/>
                <a:latin typeface="Times New Roman" panose="02020603050405020304" pitchFamily="18" charset="0"/>
                <a:ea typeface="Calibri" panose="020F0502020204030204" pitchFamily="34" charset="0"/>
                <a:cs typeface="Arial" panose="020B0604020202020204" pitchFamily="34" charset="0"/>
              </a:rPr>
              <a:t>Scholarship</a:t>
            </a:r>
            <a:r>
              <a:rPr lang="fr-FR" sz="3200" dirty="0">
                <a:effectLst/>
                <a:latin typeface="Times New Roman" panose="02020603050405020304" pitchFamily="18" charset="0"/>
                <a:ea typeface="Calibri" panose="020F0502020204030204" pitchFamily="34" charset="0"/>
                <a:cs typeface="Arial" panose="020B0604020202020204" pitchFamily="34" charset="0"/>
              </a:rPr>
              <a:t>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opportunities</a:t>
            </a:r>
            <a:r>
              <a:rPr lang="fr-FR" sz="3200" dirty="0">
                <a:effectLst/>
                <a:latin typeface="Times New Roman" panose="02020603050405020304" pitchFamily="18" charset="0"/>
                <a:ea typeface="Calibri" panose="020F0502020204030204" pitchFamily="34" charset="0"/>
                <a:cs typeface="Arial" panose="020B0604020202020204" pitchFamily="34" charset="0"/>
              </a:rPr>
              <a:t> and application conditions</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3200" dirty="0">
                <a:effectLst/>
                <a:latin typeface="Times New Roman" panose="02020603050405020304" pitchFamily="18" charset="0"/>
                <a:ea typeface="Calibri" panose="020F0502020204030204" pitchFamily="34" charset="0"/>
                <a:cs typeface="Arial" panose="020B0604020202020204" pitchFamily="34" charset="0"/>
              </a:rPr>
              <a:t>Consulting Services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Before</a:t>
            </a:r>
            <a:r>
              <a:rPr lang="fr-FR" sz="3200" dirty="0">
                <a:effectLst/>
                <a:latin typeface="Times New Roman" panose="02020603050405020304" pitchFamily="18" charset="0"/>
                <a:ea typeface="Calibri" panose="020F0502020204030204" pitchFamily="34" charset="0"/>
                <a:cs typeface="Arial" panose="020B0604020202020204" pitchFamily="34" charset="0"/>
              </a:rPr>
              <a:t>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arriving</a:t>
            </a:r>
            <a:r>
              <a:rPr lang="fr-FR" sz="3200" dirty="0">
                <a:effectLst/>
                <a:latin typeface="Times New Roman" panose="02020603050405020304" pitchFamily="18" charset="0"/>
                <a:ea typeface="Calibri" panose="020F0502020204030204" pitchFamily="34" charset="0"/>
                <a:cs typeface="Arial" panose="020B0604020202020204" pitchFamily="34" charset="0"/>
              </a:rPr>
              <a:t> in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Turkey</a:t>
            </a:r>
            <a:r>
              <a:rPr lang="fr-FR" sz="3200" dirty="0">
                <a:effectLst/>
                <a:latin typeface="Times New Roman" panose="02020603050405020304" pitchFamily="18" charset="0"/>
                <a:ea typeface="Calibri" panose="020F0502020204030204" pitchFamily="34" charset="0"/>
                <a:cs typeface="Arial" panose="020B0604020202020204" pitchFamily="34" charset="0"/>
              </a:rPr>
              <a:t>)</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3200" dirty="0">
                <a:effectLst/>
                <a:latin typeface="Times New Roman" panose="02020603050405020304" pitchFamily="18" charset="0"/>
                <a:ea typeface="Calibri" panose="020F0502020204030204" pitchFamily="34" charset="0"/>
                <a:cs typeface="Arial" panose="020B0604020202020204" pitchFamily="34" charset="0"/>
              </a:rPr>
              <a:t>Our Counseling Services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after</a:t>
            </a:r>
            <a:r>
              <a:rPr lang="fr-FR" sz="3200" dirty="0">
                <a:effectLst/>
                <a:latin typeface="Times New Roman" panose="02020603050405020304" pitchFamily="18" charset="0"/>
                <a:ea typeface="Calibri" panose="020F0502020204030204" pitchFamily="34" charset="0"/>
                <a:cs typeface="Arial" panose="020B0604020202020204" pitchFamily="34" charset="0"/>
              </a:rPr>
              <a:t>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coming</a:t>
            </a:r>
            <a:r>
              <a:rPr lang="fr-FR" sz="3200" dirty="0">
                <a:effectLst/>
                <a:latin typeface="Times New Roman" panose="02020603050405020304" pitchFamily="18" charset="0"/>
                <a:ea typeface="Calibri" panose="020F0502020204030204" pitchFamily="34" charset="0"/>
                <a:cs typeface="Arial" panose="020B0604020202020204" pitchFamily="34" charset="0"/>
              </a:rPr>
              <a:t> to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Turkey</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3200" dirty="0">
                <a:effectLst/>
                <a:latin typeface="Times New Roman" panose="02020603050405020304" pitchFamily="18" charset="0"/>
                <a:ea typeface="Calibri" panose="020F0502020204030204" pitchFamily="34" charset="0"/>
                <a:cs typeface="Arial" panose="020B0604020202020204" pitchFamily="34" charset="0"/>
              </a:rPr>
              <a:t>Life in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Turkey</a:t>
            </a:r>
            <a:r>
              <a:rPr lang="fr-FR" sz="3200" dirty="0">
                <a:effectLst/>
                <a:latin typeface="Times New Roman" panose="02020603050405020304" pitchFamily="18" charset="0"/>
                <a:ea typeface="Calibri" panose="020F0502020204030204" pitchFamily="34" charset="0"/>
                <a:cs typeface="Arial" panose="020B0604020202020204" pitchFamily="34" charset="0"/>
              </a:rPr>
              <a:t> (Istanbul and Ankara)</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3200" dirty="0">
                <a:effectLst/>
                <a:latin typeface="Times New Roman" panose="02020603050405020304" pitchFamily="18" charset="0"/>
                <a:ea typeface="Calibri" panose="020F0502020204030204" pitchFamily="34" charset="0"/>
                <a:cs typeface="Arial" panose="020B0604020202020204" pitchFamily="34" charset="0"/>
              </a:rPr>
              <a:t>ISSA-EDUINTURKEY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Filling</a:t>
            </a:r>
            <a:r>
              <a:rPr lang="fr-FR" sz="3200" dirty="0">
                <a:effectLst/>
                <a:latin typeface="Times New Roman" panose="02020603050405020304" pitchFamily="18" charset="0"/>
                <a:ea typeface="Calibri" panose="020F0502020204030204" pitchFamily="34" charset="0"/>
                <a:cs typeface="Arial" panose="020B0604020202020204" pitchFamily="34" charset="0"/>
              </a:rPr>
              <a:t> the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pre</a:t>
            </a:r>
            <a:r>
              <a:rPr lang="fr-FR" sz="3200" dirty="0">
                <a:effectLst/>
                <a:latin typeface="Times New Roman" panose="02020603050405020304" pitchFamily="18" charset="0"/>
                <a:ea typeface="Calibri" panose="020F0502020204030204" pitchFamily="34" charset="0"/>
                <a:cs typeface="Arial" panose="020B0604020202020204" pitchFamily="34" charset="0"/>
              </a:rPr>
              <a:t>-registration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form</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3200" dirty="0" err="1">
                <a:effectLst/>
                <a:latin typeface="Times New Roman" panose="02020603050405020304" pitchFamily="18" charset="0"/>
                <a:ea typeface="Calibri" panose="020F0502020204030204" pitchFamily="34" charset="0"/>
                <a:cs typeface="Arial" panose="020B0604020202020204" pitchFamily="34" charset="0"/>
              </a:rPr>
              <a:t>We</a:t>
            </a:r>
            <a:r>
              <a:rPr lang="fr-FR" sz="3200" dirty="0">
                <a:effectLst/>
                <a:latin typeface="Times New Roman" panose="02020603050405020304" pitchFamily="18" charset="0"/>
                <a:ea typeface="Calibri" panose="020F0502020204030204" pitchFamily="34" charset="0"/>
                <a:cs typeface="Arial" panose="020B0604020202020204" pitchFamily="34" charset="0"/>
              </a:rPr>
              <a:t> invite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you</a:t>
            </a:r>
            <a:r>
              <a:rPr lang="fr-FR" sz="3200" dirty="0">
                <a:effectLst/>
                <a:latin typeface="Times New Roman" panose="02020603050405020304" pitchFamily="18" charset="0"/>
                <a:ea typeface="Calibri" panose="020F0502020204030204" pitchFamily="34" charset="0"/>
                <a:cs typeface="Arial" panose="020B0604020202020204" pitchFamily="34" charset="0"/>
              </a:rPr>
              <a:t> to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study</a:t>
            </a:r>
            <a:r>
              <a:rPr lang="fr-FR" sz="3200" dirty="0">
                <a:effectLst/>
                <a:latin typeface="Times New Roman" panose="02020603050405020304" pitchFamily="18" charset="0"/>
                <a:ea typeface="Calibri" panose="020F0502020204030204" pitchFamily="34" charset="0"/>
                <a:cs typeface="Arial" panose="020B0604020202020204" pitchFamily="34" charset="0"/>
              </a:rPr>
              <a:t> at Turkish </a:t>
            </a:r>
            <a:r>
              <a:rPr lang="fr-FR" sz="3200" dirty="0" err="1">
                <a:effectLst/>
                <a:latin typeface="Times New Roman" panose="02020603050405020304" pitchFamily="18" charset="0"/>
                <a:ea typeface="Calibri" panose="020F0502020204030204" pitchFamily="34" charset="0"/>
                <a:cs typeface="Arial" panose="020B0604020202020204" pitchFamily="34" charset="0"/>
              </a:rPr>
              <a:t>Universities</a:t>
            </a:r>
            <a:r>
              <a:rPr lang="fr-FR" sz="3200" dirty="0">
                <a:effectLst/>
                <a:latin typeface="Times New Roman" panose="02020603050405020304" pitchFamily="18" charset="0"/>
                <a:ea typeface="Calibri" panose="020F0502020204030204" pitchFamily="34" charset="0"/>
                <a:cs typeface="Arial" panose="020B0604020202020204" pitchFamily="34" charset="0"/>
              </a:rPr>
              <a:t> </a:t>
            </a:r>
            <a:endParaRPr lang="tr-TR" sz="2800" dirty="0">
              <a:effectLst/>
              <a:latin typeface="Calibri" panose="020F0502020204030204" pitchFamily="34" charset="0"/>
              <a:ea typeface="Calibri" panose="020F0502020204030204" pitchFamily="34" charset="0"/>
              <a:cs typeface="Arial" panose="020B0604020202020204" pitchFamily="34" charset="0"/>
            </a:endParaRPr>
          </a:p>
          <a:p>
            <a:pPr marL="457200" algn="just">
              <a:lnSpc>
                <a:spcPct val="107000"/>
              </a:lnSpc>
              <a:spcAft>
                <a:spcPts val="800"/>
              </a:spcAft>
            </a:pPr>
            <a:endParaRPr lang="tr-TR" sz="2800" dirty="0">
              <a:effectLst/>
              <a:latin typeface="Calibri" panose="020F0502020204030204" pitchFamily="34" charset="0"/>
              <a:ea typeface="Calibri" panose="020F0502020204030204" pitchFamily="34" charset="0"/>
              <a:cs typeface="Arial" panose="020B0604020202020204" pitchFamily="34" charset="0"/>
            </a:endParaRPr>
          </a:p>
          <a:p>
            <a:endParaRPr lang="tr-TR" dirty="0"/>
          </a:p>
        </p:txBody>
      </p:sp>
      <p:sp>
        <p:nvSpPr>
          <p:cNvPr id="4" name="3 Veri Yer Tutucusu"/>
          <p:cNvSpPr>
            <a:spLocks noGrp="1"/>
          </p:cNvSpPr>
          <p:nvPr>
            <p:ph type="dt" sz="half" idx="10"/>
          </p:nvPr>
        </p:nvSpPr>
        <p:spPr/>
        <p:txBody>
          <a:bodyPr/>
          <a:lstStyle/>
          <a:p>
            <a:fld id="{3439D845-435F-4B72-B294-0C3542732E93}" type="datetime1">
              <a:rPr lang="tr-TR" smtClean="0"/>
              <a:t>23.11.2020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2</a:t>
            </a:fld>
            <a:endParaRPr lang="tr-T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94122"/>
          </a:xfrm>
        </p:spPr>
        <p:txBody>
          <a:bodyPr>
            <a:normAutofit fontScale="90000"/>
          </a:bodyPr>
          <a:lstStyle/>
          <a:p>
            <a:pPr>
              <a:lnSpc>
                <a:spcPct val="107000"/>
              </a:lnSpc>
              <a:spcAft>
                <a:spcPts val="800"/>
              </a:spcAft>
            </a:pPr>
            <a:br>
              <a:rPr lang="tr-TR" sz="31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r>
              <a:rPr lang="fr-FR" sz="31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CLASSIFICATION OF UNIVERSITIES AND DEPARTMENTS</a:t>
            </a:r>
            <a:br>
              <a:rPr lang="tr-TR" sz="4000" dirty="0">
                <a:effectLst/>
                <a:latin typeface="Calibri" panose="020F0502020204030204" pitchFamily="34" charset="0"/>
                <a:ea typeface="Calibri" panose="020F0502020204030204" pitchFamily="34" charset="0"/>
                <a:cs typeface="Arial" panose="020B0604020202020204" pitchFamily="34" charset="0"/>
              </a:rPr>
            </a:br>
            <a:endParaRPr lang="tr-TR" u="sng" dirty="0">
              <a:solidFill>
                <a:srgbClr val="FF0000"/>
              </a:solidFill>
            </a:endParaRPr>
          </a:p>
        </p:txBody>
      </p:sp>
      <p:sp>
        <p:nvSpPr>
          <p:cNvPr id="3" name="2 İçerik Yer Tutucusu"/>
          <p:cNvSpPr>
            <a:spLocks noGrp="1"/>
          </p:cNvSpPr>
          <p:nvPr>
            <p:ph idx="1"/>
          </p:nvPr>
        </p:nvSpPr>
        <p:spPr>
          <a:xfrm>
            <a:off x="395536" y="1268760"/>
            <a:ext cx="8291264" cy="5087590"/>
          </a:xfrm>
        </p:spPr>
        <p:txBody>
          <a:bodyPr>
            <a:normAutofit fontScale="70000" lnSpcReduction="20000"/>
          </a:bodyPr>
          <a:lstStyle/>
          <a:p>
            <a:pPr marL="0" indent="0">
              <a:buNone/>
            </a:pPr>
            <a:r>
              <a:rPr lang="en-US" b="1" i="1" dirty="0">
                <a:solidFill>
                  <a:srgbClr val="FF0000"/>
                </a:solidFill>
              </a:rPr>
              <a:t>A - Private Universities (78) :</a:t>
            </a:r>
          </a:p>
          <a:p>
            <a:r>
              <a:rPr lang="en-US" i="1" dirty="0"/>
              <a:t>They provide undergraduate and postgraduate education. In general, the languages of instruction are Turkish and English. It is entered with a diploma grade average without examination.</a:t>
            </a:r>
          </a:p>
          <a:p>
            <a:r>
              <a:rPr lang="en-US" i="1" dirty="0"/>
              <a:t>  There are many departments in Health, Engineering, Economics, International Relations, Logistics, Marketing, Law, etc. There are especially in big cities such as Istanbul, Ankara and Izmir.</a:t>
            </a:r>
          </a:p>
          <a:p>
            <a:endParaRPr lang="en-US" b="1" i="1" dirty="0">
              <a:solidFill>
                <a:srgbClr val="FF0000"/>
              </a:solidFill>
            </a:endParaRPr>
          </a:p>
          <a:p>
            <a:pPr marL="0" indent="0">
              <a:buNone/>
            </a:pPr>
            <a:r>
              <a:rPr lang="en-US" b="1" i="1" dirty="0">
                <a:solidFill>
                  <a:srgbClr val="FF0000"/>
                </a:solidFill>
              </a:rPr>
              <a:t>B - State Universities (129) :</a:t>
            </a:r>
          </a:p>
          <a:p>
            <a:r>
              <a:rPr lang="en-US" i="1" dirty="0"/>
              <a:t>They provide undergraduate and postgraduate education. In general, the languages of education are Turkish. It is entered by exam.</a:t>
            </a:r>
          </a:p>
          <a:p>
            <a:r>
              <a:rPr lang="en-US" i="1" dirty="0"/>
              <a:t>  All known departments in the world are available. Majority of the universities are in big cities like Istanbul, Ankara and Izmir and it is spread to every province in Turkey.</a:t>
            </a:r>
          </a:p>
          <a:p>
            <a:endParaRPr lang="en-US" i="1" dirty="0"/>
          </a:p>
          <a:p>
            <a:endParaRPr lang="en-US" i="1" dirty="0"/>
          </a:p>
          <a:p>
            <a:endParaRPr lang="tr-TR" i="1" dirty="0"/>
          </a:p>
          <a:p>
            <a:pPr>
              <a:buNone/>
            </a:pPr>
            <a:endParaRPr lang="tr-TR" dirty="0"/>
          </a:p>
        </p:txBody>
      </p:sp>
      <p:sp>
        <p:nvSpPr>
          <p:cNvPr id="4" name="3 Veri Yer Tutucusu"/>
          <p:cNvSpPr>
            <a:spLocks noGrp="1"/>
          </p:cNvSpPr>
          <p:nvPr>
            <p:ph type="dt" sz="half" idx="10"/>
          </p:nvPr>
        </p:nvSpPr>
        <p:spPr/>
        <p:txBody>
          <a:bodyPr/>
          <a:lstStyle/>
          <a:p>
            <a:fld id="{D7FE04AD-38F4-4FCD-9118-D677400024DC}" type="datetime1">
              <a:rPr lang="tr-TR" smtClean="0"/>
              <a:t>23.11.2020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3</a:t>
            </a:fld>
            <a:endParaRPr lang="tr-T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u="sng" dirty="0">
                <a:solidFill>
                  <a:srgbClr val="FF0000"/>
                </a:solidFill>
              </a:rPr>
              <a:t>REGISTRATION REQUIREMENTS AT PRIVATE UNIVERSITIES</a:t>
            </a:r>
          </a:p>
        </p:txBody>
      </p:sp>
      <p:sp>
        <p:nvSpPr>
          <p:cNvPr id="3" name="2 İçerik Yer Tutucusu"/>
          <p:cNvSpPr>
            <a:spLocks noGrp="1"/>
          </p:cNvSpPr>
          <p:nvPr>
            <p:ph idx="1"/>
          </p:nvPr>
        </p:nvSpPr>
        <p:spPr>
          <a:xfrm>
            <a:off x="457200" y="1268760"/>
            <a:ext cx="8229600" cy="5087590"/>
          </a:xfrm>
        </p:spPr>
        <p:txBody>
          <a:bodyPr>
            <a:normAutofit fontScale="55000" lnSpcReduction="20000"/>
          </a:bodyPr>
          <a:lstStyle/>
          <a:p>
            <a:pPr>
              <a:buNone/>
            </a:pPr>
            <a:r>
              <a:rPr lang="en-US" sz="3600" b="1" dirty="0">
                <a:solidFill>
                  <a:srgbClr val="FF0000"/>
                </a:solidFill>
              </a:rPr>
              <a:t>Undergraduate (4 years) and associate degree (2 years) :</a:t>
            </a:r>
          </a:p>
          <a:p>
            <a:pPr>
              <a:buNone/>
            </a:pPr>
            <a:endParaRPr lang="en-US" dirty="0"/>
          </a:p>
          <a:p>
            <a:pPr>
              <a:buNone/>
            </a:pPr>
            <a:r>
              <a:rPr lang="en-US" dirty="0"/>
              <a:t>   </a:t>
            </a:r>
            <a:r>
              <a:rPr lang="tr-TR" dirty="0"/>
              <a:t>  </a:t>
            </a:r>
            <a:r>
              <a:rPr lang="en-US" dirty="0"/>
              <a:t> Students are accepted without an examination, only according to their high school diploma grade point average. Generally, the diploma grade point average is 50%, but it varies according to universities. Some universities accept students based on their SAT etc. International exam results. If there is no Turkish or English language proficiency certificate according to the language of instruction, the University conducts a Language exam. If you cannot pass the language exam, you will go to a language preparation course.</a:t>
            </a:r>
          </a:p>
          <a:p>
            <a:pPr>
              <a:buNone/>
            </a:pPr>
            <a:endParaRPr lang="en-US" dirty="0"/>
          </a:p>
          <a:p>
            <a:pPr>
              <a:buNone/>
            </a:pPr>
            <a:r>
              <a:rPr lang="en-US" dirty="0"/>
              <a:t>   </a:t>
            </a:r>
            <a:r>
              <a:rPr lang="tr-TR" dirty="0"/>
              <a:t>  </a:t>
            </a:r>
            <a:r>
              <a:rPr lang="en-US" dirty="0"/>
              <a:t> First of all, you must send the required information and documents for pre-registration in Turkish or English through the section on our website. We will find the best university for you.</a:t>
            </a:r>
          </a:p>
          <a:p>
            <a:pPr>
              <a:buNone/>
            </a:pPr>
            <a:endParaRPr lang="en-US" sz="3600" b="1" dirty="0"/>
          </a:p>
          <a:p>
            <a:pPr>
              <a:buNone/>
            </a:pPr>
            <a:r>
              <a:rPr lang="en-US" sz="3600" b="1" dirty="0"/>
              <a:t> </a:t>
            </a:r>
            <a:r>
              <a:rPr lang="en-US" sz="3600" b="1" dirty="0">
                <a:solidFill>
                  <a:srgbClr val="FF0000"/>
                </a:solidFill>
              </a:rPr>
              <a:t>In graduate programs ; </a:t>
            </a:r>
            <a:endParaRPr lang="tr-TR" sz="3600" b="1" dirty="0">
              <a:solidFill>
                <a:srgbClr val="FF0000"/>
              </a:solidFill>
            </a:endParaRPr>
          </a:p>
          <a:p>
            <a:pPr>
              <a:buNone/>
            </a:pPr>
            <a:r>
              <a:rPr lang="tr-TR" dirty="0"/>
              <a:t>      </a:t>
            </a:r>
            <a:r>
              <a:rPr lang="en-US" dirty="0"/>
              <a:t>Most universities do not require ALES, GRE or GMAT etc. Master is 2 years and Doctorate 4 years. If you do not have a language proficiency certificate, you must pass the English or Turkish language proficiency exam. Generally 60% score is required. It may vary according to each university.</a:t>
            </a:r>
          </a:p>
          <a:p>
            <a:pPr>
              <a:buNone/>
            </a:pPr>
            <a:endParaRPr lang="en-US" dirty="0"/>
          </a:p>
          <a:p>
            <a:pPr>
              <a:buNone/>
            </a:pPr>
            <a:endParaRPr lang="tr-TR" dirty="0"/>
          </a:p>
        </p:txBody>
      </p:sp>
      <p:sp>
        <p:nvSpPr>
          <p:cNvPr id="4" name="3 Veri Yer Tutucusu"/>
          <p:cNvSpPr>
            <a:spLocks noGrp="1"/>
          </p:cNvSpPr>
          <p:nvPr>
            <p:ph type="dt" sz="half" idx="10"/>
          </p:nvPr>
        </p:nvSpPr>
        <p:spPr/>
        <p:txBody>
          <a:bodyPr/>
          <a:lstStyle/>
          <a:p>
            <a:fld id="{BCF4B0C7-D5AA-432F-ACF1-355FC9C3DAB9}" type="datetime1">
              <a:rPr lang="tr-TR" smtClean="0"/>
              <a:t>23.11.2020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4</a:t>
            </a:fld>
            <a:endParaRPr lang="tr-T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31837"/>
            <a:ext cx="8229600" cy="868363"/>
          </a:xfrm>
        </p:spPr>
        <p:txBody>
          <a:bodyPr>
            <a:normAutofit fontScale="90000"/>
          </a:bodyPr>
          <a:lstStyle/>
          <a:p>
            <a:br>
              <a:rPr lang="en-US" u="sng" dirty="0">
                <a:solidFill>
                  <a:srgbClr val="FF0000"/>
                </a:solidFill>
              </a:rPr>
            </a:br>
            <a:br>
              <a:rPr lang="en-US" u="sng" dirty="0">
                <a:solidFill>
                  <a:srgbClr val="FF0000"/>
                </a:solidFill>
              </a:rPr>
            </a:br>
            <a:endParaRPr lang="tr-TR" u="sng" dirty="0">
              <a:solidFill>
                <a:srgbClr val="FF0000"/>
              </a:solidFill>
            </a:endParaRPr>
          </a:p>
        </p:txBody>
      </p:sp>
      <p:sp>
        <p:nvSpPr>
          <p:cNvPr id="3" name="2 İçerik Yer Tutucusu"/>
          <p:cNvSpPr>
            <a:spLocks noGrp="1"/>
          </p:cNvSpPr>
          <p:nvPr>
            <p:ph idx="1"/>
          </p:nvPr>
        </p:nvSpPr>
        <p:spPr>
          <a:xfrm>
            <a:off x="385192" y="1125438"/>
            <a:ext cx="8229600" cy="5230912"/>
          </a:xfrm>
        </p:spPr>
        <p:txBody>
          <a:bodyPr>
            <a:normAutofit fontScale="55000" lnSpcReduction="20000"/>
          </a:bodyPr>
          <a:lstStyle/>
          <a:p>
            <a:pPr marL="0" indent="0">
              <a:buNone/>
            </a:pPr>
            <a:r>
              <a:rPr lang="tr-TR" i="1" dirty="0"/>
              <a:t> </a:t>
            </a:r>
            <a:r>
              <a:rPr lang="en-US" sz="3600" b="1" i="1" dirty="0">
                <a:solidFill>
                  <a:srgbClr val="FF0000"/>
                </a:solidFill>
              </a:rPr>
              <a:t>Undergraduate and pre-license :</a:t>
            </a:r>
          </a:p>
          <a:p>
            <a:pPr marL="0" indent="0">
              <a:buNone/>
            </a:pPr>
            <a:r>
              <a:rPr lang="tr-TR" sz="3600" i="1" dirty="0"/>
              <a:t>       </a:t>
            </a:r>
            <a:r>
              <a:rPr lang="en-US" sz="3600" i="1" dirty="0"/>
              <a:t>It is accepted by YÖS (Foreign Student Exam) Exam. Your score in this exam must be high. Registration ranking is made according to the score. For example, you should get at least 50% in Engineering and 95% in Medicine. If there is no Turkish or English language proficiency certificate according to the language of instruction, you will take the University Language exam. If you cannot pass the language exam, you will start your education with the language preparation course.</a:t>
            </a:r>
          </a:p>
          <a:p>
            <a:pPr marL="0" indent="0">
              <a:buNone/>
            </a:pPr>
            <a:r>
              <a:rPr lang="tr-TR" i="1" dirty="0"/>
              <a:t>     </a:t>
            </a:r>
            <a:r>
              <a:rPr lang="en-US" i="1" dirty="0"/>
              <a:t> </a:t>
            </a:r>
            <a:r>
              <a:rPr lang="en-US" sz="3600" i="1" dirty="0"/>
              <a:t>Some Universities want your Diploma score to be high. They accept students based on their exam and diploma grade point average. First of all, you must send the required information and documents in Turkish from the section on our website and pass the YÖS exam. (Some universities do not want YÖS due to the </a:t>
            </a:r>
            <a:r>
              <a:rPr lang="en-US" sz="3600" i="1" dirty="0" err="1"/>
              <a:t>Covid</a:t>
            </a:r>
            <a:r>
              <a:rPr lang="en-US" sz="3600" i="1" dirty="0"/>
              <a:t> Pandemic.)</a:t>
            </a:r>
          </a:p>
          <a:p>
            <a:pPr marL="0" indent="0">
              <a:buNone/>
            </a:pPr>
            <a:r>
              <a:rPr lang="en-US" i="1" dirty="0"/>
              <a:t>  </a:t>
            </a:r>
            <a:r>
              <a:rPr lang="en-US" b="1" i="1" dirty="0">
                <a:solidFill>
                  <a:srgbClr val="FF0000"/>
                </a:solidFill>
              </a:rPr>
              <a:t>In graduate programs ; </a:t>
            </a:r>
            <a:endParaRPr lang="tr-TR" b="1" i="1" dirty="0">
              <a:solidFill>
                <a:srgbClr val="FF0000"/>
              </a:solidFill>
            </a:endParaRPr>
          </a:p>
          <a:p>
            <a:pPr marL="0" indent="0">
              <a:buNone/>
            </a:pPr>
            <a:r>
              <a:rPr lang="tr-TR" sz="3600" i="1" dirty="0"/>
              <a:t>        </a:t>
            </a:r>
            <a:r>
              <a:rPr lang="en-US" sz="3600" i="1" dirty="0"/>
              <a:t>There is no need for the YÖS exam. However, you must get high marks in ALES, GRE or GMAT exams (at least 55%). You must also pass the English language proficiency (at least 55%). The duration of the Master is 2 years and Doctorate 4 years. The duration of the Master without thesis degree is 1 year</a:t>
            </a:r>
          </a:p>
          <a:p>
            <a:endParaRPr lang="en-US" i="1" dirty="0"/>
          </a:p>
          <a:p>
            <a:endParaRPr lang="tr-TR" dirty="0"/>
          </a:p>
        </p:txBody>
      </p:sp>
      <p:sp>
        <p:nvSpPr>
          <p:cNvPr id="4" name="3 Veri Yer Tutucusu"/>
          <p:cNvSpPr>
            <a:spLocks noGrp="1"/>
          </p:cNvSpPr>
          <p:nvPr>
            <p:ph type="dt" sz="half" idx="10"/>
          </p:nvPr>
        </p:nvSpPr>
        <p:spPr/>
        <p:txBody>
          <a:bodyPr/>
          <a:lstStyle/>
          <a:p>
            <a:fld id="{0EBFB83C-E8BD-4710-BFAA-BC4021A5F799}" type="datetime1">
              <a:rPr lang="tr-TR" smtClean="0"/>
              <a:t>23.11.2020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5</a:t>
            </a:fld>
            <a:endParaRPr lang="tr-TR"/>
          </a:p>
        </p:txBody>
      </p:sp>
      <p:sp>
        <p:nvSpPr>
          <p:cNvPr id="7" name="Metin kutusu 6">
            <a:extLst>
              <a:ext uri="{FF2B5EF4-FFF2-40B4-BE49-F238E27FC236}">
                <a16:creationId xmlns:a16="http://schemas.microsoft.com/office/drawing/2014/main" id="{D4E050C7-4C11-4957-AC40-F2B560D346BC}"/>
              </a:ext>
            </a:extLst>
          </p:cNvPr>
          <p:cNvSpPr txBox="1"/>
          <p:nvPr/>
        </p:nvSpPr>
        <p:spPr>
          <a:xfrm>
            <a:off x="683568" y="548680"/>
            <a:ext cx="7632848" cy="461665"/>
          </a:xfrm>
          <a:prstGeom prst="rect">
            <a:avLst/>
          </a:prstGeom>
          <a:noFill/>
        </p:spPr>
        <p:txBody>
          <a:bodyPr wrap="square">
            <a:spAutoFit/>
          </a:bodyPr>
          <a:lstStyle/>
          <a:p>
            <a:r>
              <a:rPr lang="en-US" sz="2400" b="1" dirty="0">
                <a:solidFill>
                  <a:srgbClr val="FF0000"/>
                </a:solidFill>
              </a:rPr>
              <a:t>REGISTRATION REQUIREMENTS IN STATE UNIVERSITIES</a:t>
            </a:r>
            <a:endParaRPr lang="tr-TR" sz="2400" b="1" dirty="0">
              <a:solidFill>
                <a:srgbClr val="FF0000"/>
              </a:solidFill>
            </a:endParaRP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65920" y="260648"/>
            <a:ext cx="8147248" cy="889074"/>
          </a:xfrm>
        </p:spPr>
        <p:txBody>
          <a:bodyPr>
            <a:normAutofit/>
          </a:bodyPr>
          <a:lstStyle/>
          <a:p>
            <a:r>
              <a:rPr lang="en-US" sz="2400" u="sng" dirty="0">
                <a:solidFill>
                  <a:srgbClr val="FF0000"/>
                </a:solidFill>
              </a:rPr>
              <a:t>REQUIRED DOCUMENTS FOR UNIVERSITY REGISTRATION</a:t>
            </a:r>
            <a:endParaRPr lang="tr-TR" sz="2400" u="sng" dirty="0">
              <a:solidFill>
                <a:srgbClr val="FF0000"/>
              </a:solidFill>
            </a:endParaRPr>
          </a:p>
        </p:txBody>
      </p:sp>
      <p:sp>
        <p:nvSpPr>
          <p:cNvPr id="3" name="2 İçerik Yer Tutucusu"/>
          <p:cNvSpPr>
            <a:spLocks noGrp="1"/>
          </p:cNvSpPr>
          <p:nvPr>
            <p:ph idx="1"/>
          </p:nvPr>
        </p:nvSpPr>
        <p:spPr>
          <a:xfrm>
            <a:off x="539552" y="1149722"/>
            <a:ext cx="8147248" cy="5015582"/>
          </a:xfrm>
        </p:spPr>
        <p:txBody>
          <a:bodyPr>
            <a:normAutofit fontScale="25000" lnSpcReduction="20000"/>
          </a:bodyPr>
          <a:lstStyle/>
          <a:p>
            <a:pPr marL="0" indent="0">
              <a:buNone/>
            </a:pPr>
            <a:r>
              <a:rPr lang="en-US" sz="7400" b="1" dirty="0">
                <a:solidFill>
                  <a:srgbClr val="FF0000"/>
                </a:solidFill>
              </a:rPr>
              <a:t>Documents required for undergraduate programs :</a:t>
            </a:r>
          </a:p>
          <a:p>
            <a:pPr marL="0" indent="0">
              <a:buNone/>
            </a:pPr>
            <a:r>
              <a:rPr lang="tr-TR" sz="7400" dirty="0"/>
              <a:t>     </a:t>
            </a:r>
            <a:r>
              <a:rPr lang="en-US" sz="7400" dirty="0"/>
              <a:t>Passport, High School Diploma, Transcript, Photo and Diploma equivalence certificate (MEB / http://edenklik.meb.gov.tr ). In addition, if there is a language proficiency certificate (CAE, TOEFL, IELTS, PTE etc.),</a:t>
            </a:r>
            <a:endParaRPr lang="tr-TR" sz="7400" dirty="0"/>
          </a:p>
          <a:p>
            <a:pPr marL="0" indent="0">
              <a:buNone/>
            </a:pPr>
            <a:r>
              <a:rPr lang="en-US" sz="7400" dirty="0"/>
              <a:t>if there is no Turkish or English language proficiency certificate, the University Language exam, Certificate of residence (</a:t>
            </a:r>
            <a:r>
              <a:rPr lang="en-US" sz="7400" dirty="0">
                <a:hlinkClick r:id="rId2"/>
              </a:rPr>
              <a:t>https://e-ikamet.goc.gov.tr/</a:t>
            </a:r>
            <a:r>
              <a:rPr lang="tr-TR" sz="7400" dirty="0"/>
              <a:t> </a:t>
            </a:r>
            <a:r>
              <a:rPr lang="en-US" sz="7400" dirty="0"/>
              <a:t> )</a:t>
            </a:r>
          </a:p>
          <a:p>
            <a:endParaRPr lang="en-US" sz="8600" dirty="0"/>
          </a:p>
          <a:p>
            <a:pPr marL="0" indent="0">
              <a:buNone/>
            </a:pPr>
            <a:r>
              <a:rPr lang="en-US" sz="7400" b="1" dirty="0">
                <a:solidFill>
                  <a:srgbClr val="FF0000"/>
                </a:solidFill>
              </a:rPr>
              <a:t>Required documents for graduate programs :</a:t>
            </a:r>
          </a:p>
          <a:p>
            <a:pPr marL="0" indent="0">
              <a:buNone/>
            </a:pPr>
            <a:r>
              <a:rPr lang="en-US" sz="4800" dirty="0"/>
              <a:t>  </a:t>
            </a:r>
            <a:r>
              <a:rPr lang="en-US" sz="8000" dirty="0"/>
              <a:t>In addition to the documents required in undergraduate programs; Undergraduate / Master's diploma, Transcript and ALES, GRE or GMAT result document, Reference letter and Motivation letter are requested. Diploma Equivalency Certificate (YÖK / </a:t>
            </a:r>
            <a:r>
              <a:rPr lang="en-US" sz="8000" dirty="0">
                <a:hlinkClick r:id="rId3"/>
              </a:rPr>
              <a:t>https://okultanima.yok.gov.tr</a:t>
            </a:r>
            <a:r>
              <a:rPr lang="en-US" sz="8000" dirty="0"/>
              <a:t>)</a:t>
            </a:r>
            <a:endParaRPr lang="tr-TR" sz="8000" dirty="0"/>
          </a:p>
          <a:p>
            <a:pPr marL="0" indent="0">
              <a:buNone/>
            </a:pPr>
            <a:r>
              <a:rPr lang="en-US" sz="8000" dirty="0"/>
              <a:t>Also English language proficiency certificate (CAE, TOEFL, IELTS, PTE etc.). If there is no language proficiency certificate, the University makes a language exam. Certificate of residence (</a:t>
            </a:r>
            <a:r>
              <a:rPr lang="en-US" sz="8000" dirty="0">
                <a:hlinkClick r:id="rId2"/>
              </a:rPr>
              <a:t>https://e-ikamet.goc.gov.tr/</a:t>
            </a:r>
            <a:r>
              <a:rPr lang="tr-TR" sz="8000" dirty="0"/>
              <a:t> </a:t>
            </a:r>
            <a:r>
              <a:rPr lang="en-US" sz="8000" dirty="0"/>
              <a:t>)</a:t>
            </a:r>
            <a:endParaRPr lang="tr-TR" sz="3600" dirty="0"/>
          </a:p>
        </p:txBody>
      </p:sp>
      <p:sp>
        <p:nvSpPr>
          <p:cNvPr id="4" name="3 Veri Yer Tutucusu"/>
          <p:cNvSpPr>
            <a:spLocks noGrp="1"/>
          </p:cNvSpPr>
          <p:nvPr>
            <p:ph type="dt" sz="half" idx="10"/>
          </p:nvPr>
        </p:nvSpPr>
        <p:spPr/>
        <p:txBody>
          <a:bodyPr/>
          <a:lstStyle/>
          <a:p>
            <a:fld id="{17BD371D-B6EB-4182-B06D-25D8D741A8FD}" type="datetime1">
              <a:rPr lang="tr-TR" smtClean="0"/>
              <a:t>23.11.2020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6</a:t>
            </a:fld>
            <a:endParaRPr lang="tr-T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74638"/>
            <a:ext cx="8640960" cy="850106"/>
          </a:xfrm>
        </p:spPr>
        <p:txBody>
          <a:bodyPr>
            <a:normAutofit/>
          </a:bodyPr>
          <a:lstStyle/>
          <a:p>
            <a:r>
              <a:rPr lang="en-US" sz="2400" b="1" u="sng" dirty="0">
                <a:solidFill>
                  <a:srgbClr val="FF0000"/>
                </a:solidFill>
              </a:rPr>
              <a:t>DIFFERENCES BETWEEN PRIVATE UNIVERSITY / STATE UNIVERSITY</a:t>
            </a:r>
            <a:endParaRPr lang="tr-TR" sz="2400" b="1" u="sng" dirty="0">
              <a:solidFill>
                <a:srgbClr val="FF0000"/>
              </a:solidFill>
            </a:endParaRPr>
          </a:p>
        </p:txBody>
      </p:sp>
      <p:graphicFrame>
        <p:nvGraphicFramePr>
          <p:cNvPr id="8" name="İçerik Yer Tutucusu 7">
            <a:extLst>
              <a:ext uri="{FF2B5EF4-FFF2-40B4-BE49-F238E27FC236}">
                <a16:creationId xmlns:a16="http://schemas.microsoft.com/office/drawing/2014/main" id="{B880D732-20C9-4FA2-99AA-BA3EDF690339}"/>
              </a:ext>
            </a:extLst>
          </p:cNvPr>
          <p:cNvGraphicFramePr>
            <a:graphicFrameLocks noGrp="1"/>
          </p:cNvGraphicFramePr>
          <p:nvPr>
            <p:ph idx="1"/>
            <p:extLst>
              <p:ext uri="{D42A27DB-BD31-4B8C-83A1-F6EECF244321}">
                <p14:modId xmlns:p14="http://schemas.microsoft.com/office/powerpoint/2010/main" val="3637631463"/>
              </p:ext>
            </p:extLst>
          </p:nvPr>
        </p:nvGraphicFramePr>
        <p:xfrm>
          <a:off x="745233" y="1091042"/>
          <a:ext cx="8075239" cy="5406422"/>
        </p:xfrm>
        <a:graphic>
          <a:graphicData uri="http://schemas.openxmlformats.org/drawingml/2006/table">
            <a:tbl>
              <a:tblPr firstRow="1" firstCol="1" bandRow="1"/>
              <a:tblGrid>
                <a:gridCol w="2557336">
                  <a:extLst>
                    <a:ext uri="{9D8B030D-6E8A-4147-A177-3AD203B41FA5}">
                      <a16:colId xmlns:a16="http://schemas.microsoft.com/office/drawing/2014/main" val="621317494"/>
                    </a:ext>
                  </a:extLst>
                </a:gridCol>
                <a:gridCol w="2951907">
                  <a:extLst>
                    <a:ext uri="{9D8B030D-6E8A-4147-A177-3AD203B41FA5}">
                      <a16:colId xmlns:a16="http://schemas.microsoft.com/office/drawing/2014/main" val="2486843547"/>
                    </a:ext>
                  </a:extLst>
                </a:gridCol>
                <a:gridCol w="2565996">
                  <a:extLst>
                    <a:ext uri="{9D8B030D-6E8A-4147-A177-3AD203B41FA5}">
                      <a16:colId xmlns:a16="http://schemas.microsoft.com/office/drawing/2014/main" val="2822288333"/>
                    </a:ext>
                  </a:extLst>
                </a:gridCol>
              </a:tblGrid>
              <a:tr h="525649">
                <a:tc>
                  <a:txBody>
                    <a:bodyPr/>
                    <a:lstStyle/>
                    <a:p>
                      <a:pPr marL="457200" algn="just">
                        <a:lnSpc>
                          <a:spcPct val="107000"/>
                        </a:lnSpc>
                      </a:pPr>
                      <a:r>
                        <a:rPr lang="fr-FR" sz="1200">
                          <a:effectLst/>
                          <a:latin typeface="Times New Roman" panose="02020603050405020304" pitchFamily="18" charset="0"/>
                          <a:ea typeface="Calibri" panose="020F0502020204030204" pitchFamily="34" charset="0"/>
                          <a:cs typeface="Arial" panose="020B060402020202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pPr>
                      <a:r>
                        <a:rPr lang="fr-FR" sz="1200">
                          <a:effectLst/>
                          <a:latin typeface="Times New Roman" panose="02020603050405020304" pitchFamily="18" charset="0"/>
                          <a:ea typeface="Calibri" panose="020F0502020204030204" pitchFamily="34" charset="0"/>
                          <a:cs typeface="Arial" panose="020B060402020202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p>
                      <a:pPr marL="457200" algn="just">
                        <a:lnSpc>
                          <a:spcPct val="107000"/>
                        </a:lnSpc>
                      </a:pPr>
                      <a:r>
                        <a:rPr lang="fr-FR" sz="1200" b="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Private University</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pPr>
                      <a:r>
                        <a:rPr lang="fr-FR" sz="1200">
                          <a:effectLst/>
                          <a:latin typeface="Times New Roman" panose="02020603050405020304" pitchFamily="18" charset="0"/>
                          <a:ea typeface="Calibri" panose="020F0502020204030204" pitchFamily="34" charset="0"/>
                          <a:cs typeface="Arial" panose="020B060402020202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fr-FR" sz="1200" b="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State Universty</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6267970"/>
                  </a:ext>
                </a:extLst>
              </a:tr>
              <a:tr h="709314">
                <a:tc>
                  <a:txBody>
                    <a:bodyPr/>
                    <a:lstStyle/>
                    <a:p>
                      <a:pPr marL="457200" algn="just">
                        <a:lnSpc>
                          <a:spcPct val="107000"/>
                        </a:lnSpc>
                      </a:pPr>
                      <a:r>
                        <a:rPr lang="fr-FR" sz="1400" b="1" dirty="0">
                          <a:effectLst/>
                          <a:latin typeface="Times New Roman" panose="02020603050405020304" pitchFamily="18" charset="0"/>
                          <a:ea typeface="Calibri" panose="020F0502020204030204" pitchFamily="34" charset="0"/>
                          <a:cs typeface="Arial" panose="020B0604020202020204" pitchFamily="34" charset="0"/>
                        </a:rPr>
                        <a:t>Admission </a:t>
                      </a:r>
                      <a:r>
                        <a:rPr lang="fr-FR" sz="1400" b="1" dirty="0" err="1">
                          <a:effectLst/>
                          <a:latin typeface="Times New Roman" panose="02020603050405020304" pitchFamily="18" charset="0"/>
                          <a:ea typeface="Calibri" panose="020F0502020204030204" pitchFamily="34" charset="0"/>
                          <a:cs typeface="Arial" panose="020B0604020202020204" pitchFamily="34" charset="0"/>
                        </a:rPr>
                        <a:t>Requirementt</a:t>
                      </a:r>
                      <a:r>
                        <a:rPr lang="fr-FR" sz="1400" b="1" dirty="0">
                          <a:effectLst/>
                          <a:latin typeface="Times New Roman" panose="02020603050405020304" pitchFamily="18" charset="0"/>
                          <a:ea typeface="Calibri" panose="020F0502020204030204" pitchFamily="34" charset="0"/>
                          <a:cs typeface="Arial" panose="020B0604020202020204" pitchFamily="34" charset="0"/>
                        </a:rPr>
                        <a:t> Exam</a:t>
                      </a:r>
                      <a:endParaRPr lang="tr-TR"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pPr>
                      <a:r>
                        <a:rPr lang="fr-FR" sz="1200">
                          <a:effectLst/>
                          <a:latin typeface="Times New Roman" panose="02020603050405020304" pitchFamily="18" charset="0"/>
                          <a:ea typeface="Calibri" panose="020F0502020204030204" pitchFamily="34" charset="0"/>
                          <a:cs typeface="Arial" panose="020B0604020202020204" pitchFamily="34" charset="0"/>
                        </a:rPr>
                        <a:t>Without Exam/ Only Diploma Grade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spcAft>
                          <a:spcPts val="800"/>
                        </a:spcAft>
                      </a:pPr>
                      <a:r>
                        <a:rPr lang="fr-FR" sz="1200" b="1" dirty="0" err="1">
                          <a:effectLst/>
                          <a:latin typeface="Times New Roman" panose="02020603050405020304" pitchFamily="18" charset="0"/>
                          <a:ea typeface="Calibri" panose="020F0502020204030204" pitchFamily="34" charset="0"/>
                          <a:cs typeface="Arial" panose="020B0604020202020204" pitchFamily="34" charset="0"/>
                        </a:rPr>
                        <a:t>with</a:t>
                      </a:r>
                      <a:r>
                        <a:rPr lang="fr-FR" sz="1200" b="1" dirty="0">
                          <a:effectLst/>
                          <a:latin typeface="Times New Roman" panose="02020603050405020304" pitchFamily="18" charset="0"/>
                          <a:ea typeface="Calibri" panose="020F0502020204030204" pitchFamily="34" charset="0"/>
                          <a:cs typeface="Arial" panose="020B0604020202020204" pitchFamily="34" charset="0"/>
                        </a:rPr>
                        <a:t> Exam(YÖS)+</a:t>
                      </a:r>
                      <a:r>
                        <a:rPr lang="fr-FR" sz="1200" b="1" dirty="0" err="1">
                          <a:effectLst/>
                          <a:latin typeface="Times New Roman" panose="02020603050405020304" pitchFamily="18" charset="0"/>
                          <a:ea typeface="Calibri" panose="020F0502020204030204" pitchFamily="34" charset="0"/>
                          <a:cs typeface="Arial" panose="020B0604020202020204" pitchFamily="34" charset="0"/>
                        </a:rPr>
                        <a:t>Diploma</a:t>
                      </a:r>
                      <a:r>
                        <a:rPr lang="fr-FR" sz="1200" b="1" dirty="0">
                          <a:effectLst/>
                          <a:latin typeface="Times New Roman" panose="02020603050405020304" pitchFamily="18" charset="0"/>
                          <a:ea typeface="Calibri" panose="020F0502020204030204" pitchFamily="34" charset="0"/>
                          <a:cs typeface="Arial" panose="020B0604020202020204" pitchFamily="34" charset="0"/>
                        </a:rPr>
                        <a:t> Grade</a:t>
                      </a:r>
                      <a:endParaRPr lang="tr-TR" sz="11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4247"/>
                  </a:ext>
                </a:extLst>
              </a:tr>
              <a:tr h="468951">
                <a:tc>
                  <a:txBody>
                    <a:bodyPr/>
                    <a:lstStyle/>
                    <a:p>
                      <a:pPr marL="457200" algn="just">
                        <a:lnSpc>
                          <a:spcPct val="107000"/>
                        </a:lnSpc>
                      </a:pPr>
                      <a:r>
                        <a:rPr lang="fr-FR" sz="1400" b="1" dirty="0" err="1">
                          <a:effectLst/>
                          <a:latin typeface="Times New Roman" panose="02020603050405020304" pitchFamily="18" charset="0"/>
                          <a:ea typeface="Calibri" panose="020F0502020204030204" pitchFamily="34" charset="0"/>
                          <a:cs typeface="Arial" panose="020B0604020202020204" pitchFamily="34" charset="0"/>
                        </a:rPr>
                        <a:t>Requirend</a:t>
                      </a:r>
                      <a:r>
                        <a:rPr lang="fr-FR" sz="1400" b="1" dirty="0">
                          <a:effectLst/>
                          <a:latin typeface="Times New Roman" panose="02020603050405020304" pitchFamily="18" charset="0"/>
                          <a:ea typeface="Calibri" panose="020F0502020204030204" pitchFamily="34" charset="0"/>
                          <a:cs typeface="Arial" panose="020B0604020202020204" pitchFamily="34" charset="0"/>
                        </a:rPr>
                        <a:t> Documents in </a:t>
                      </a:r>
                      <a:r>
                        <a:rPr lang="fr-FR" sz="1400" b="1" dirty="0" err="1">
                          <a:effectLst/>
                          <a:latin typeface="Times New Roman" panose="02020603050405020304" pitchFamily="18" charset="0"/>
                          <a:ea typeface="Calibri" panose="020F0502020204030204" pitchFamily="34" charset="0"/>
                          <a:cs typeface="Arial" panose="020B0604020202020204" pitchFamily="34" charset="0"/>
                        </a:rPr>
                        <a:t>Translated</a:t>
                      </a:r>
                      <a:endParaRPr lang="tr-TR"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pPr>
                      <a:r>
                        <a:rPr lang="fr-FR" sz="1200">
                          <a:effectLst/>
                          <a:latin typeface="Times New Roman" panose="02020603050405020304" pitchFamily="18" charset="0"/>
                          <a:ea typeface="Calibri" panose="020F0502020204030204" pitchFamily="34" charset="0"/>
                          <a:cs typeface="Arial" panose="020B0604020202020204" pitchFamily="34" charset="0"/>
                        </a:rPr>
                        <a:t>Turkish Or English</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spcAft>
                          <a:spcPts val="800"/>
                        </a:spcAft>
                      </a:pPr>
                      <a:r>
                        <a:rPr lang="fr-FR" sz="1200">
                          <a:effectLst/>
                          <a:latin typeface="Times New Roman" panose="02020603050405020304" pitchFamily="18" charset="0"/>
                          <a:ea typeface="Calibri" panose="020F0502020204030204" pitchFamily="34" charset="0"/>
                          <a:cs typeface="Arial" panose="020B0604020202020204" pitchFamily="34" charset="0"/>
                        </a:rPr>
                        <a:t> Turkish</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4792390"/>
                  </a:ext>
                </a:extLst>
              </a:tr>
              <a:tr h="567013">
                <a:tc>
                  <a:txBody>
                    <a:bodyPr/>
                    <a:lstStyle/>
                    <a:p>
                      <a:pPr marL="457200" algn="just">
                        <a:lnSpc>
                          <a:spcPct val="107000"/>
                        </a:lnSpc>
                      </a:pPr>
                      <a:r>
                        <a:rPr lang="fr-FR" sz="1400" b="1" dirty="0" err="1">
                          <a:effectLst/>
                          <a:latin typeface="Times New Roman" panose="02020603050405020304" pitchFamily="18" charset="0"/>
                          <a:ea typeface="Calibri" panose="020F0502020204030204" pitchFamily="34" charset="0"/>
                          <a:cs typeface="Arial" panose="020B0604020202020204" pitchFamily="34" charset="0"/>
                        </a:rPr>
                        <a:t>Fee</a:t>
                      </a:r>
                      <a:r>
                        <a:rPr lang="fr-FR" sz="1400" b="1" dirty="0">
                          <a:effectLst/>
                          <a:latin typeface="Times New Roman" panose="02020603050405020304" pitchFamily="18" charset="0"/>
                          <a:ea typeface="Calibri" panose="020F0502020204030204" pitchFamily="34" charset="0"/>
                          <a:cs typeface="Arial" panose="020B0604020202020204" pitchFamily="34" charset="0"/>
                        </a:rPr>
                        <a:t> (General </a:t>
                      </a:r>
                      <a:r>
                        <a:rPr lang="fr-FR" sz="1400" b="1" dirty="0" err="1">
                          <a:effectLst/>
                          <a:latin typeface="Times New Roman" panose="02020603050405020304" pitchFamily="18" charset="0"/>
                          <a:ea typeface="Calibri" panose="020F0502020204030204" pitchFamily="34" charset="0"/>
                          <a:cs typeface="Arial" panose="020B0604020202020204" pitchFamily="34" charset="0"/>
                        </a:rPr>
                        <a:t>Departments</a:t>
                      </a:r>
                      <a:r>
                        <a:rPr lang="fr-FR" sz="1400" b="1" dirty="0">
                          <a:effectLst/>
                          <a:latin typeface="Times New Roman" panose="02020603050405020304" pitchFamily="18" charset="0"/>
                          <a:ea typeface="Calibri" panose="020F0502020204030204" pitchFamily="34" charset="0"/>
                          <a:cs typeface="Arial" panose="020B0604020202020204" pitchFamily="34" charset="0"/>
                        </a:rPr>
                        <a:t>)</a:t>
                      </a:r>
                      <a:endParaRPr lang="tr-TR"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pPr>
                      <a:r>
                        <a:rPr lang="fr-FR" sz="1200">
                          <a:effectLst/>
                          <a:latin typeface="Times New Roman" panose="02020603050405020304" pitchFamily="18" charset="0"/>
                          <a:ea typeface="Calibri" panose="020F0502020204030204" pitchFamily="34" charset="0"/>
                          <a:cs typeface="Arial" panose="020B0604020202020204" pitchFamily="34" charset="0"/>
                        </a:rPr>
                        <a:t>2500-8000 USD/ Year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spcAft>
                          <a:spcPts val="800"/>
                        </a:spcAft>
                      </a:pPr>
                      <a:r>
                        <a:rPr lang="fr-FR" sz="1200">
                          <a:effectLst/>
                          <a:latin typeface="Times New Roman" panose="02020603050405020304" pitchFamily="18" charset="0"/>
                          <a:ea typeface="Calibri" panose="020F0502020204030204" pitchFamily="34" charset="0"/>
                          <a:cs typeface="Arial" panose="020B0604020202020204" pitchFamily="34" charset="0"/>
                        </a:rPr>
                        <a:t>200-1000 USD/ Year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6550290"/>
                  </a:ext>
                </a:extLst>
              </a:tr>
              <a:tr h="468951">
                <a:tc>
                  <a:txBody>
                    <a:bodyPr/>
                    <a:lstStyle/>
                    <a:p>
                      <a:pPr marL="457200" algn="just">
                        <a:lnSpc>
                          <a:spcPct val="107000"/>
                        </a:lnSpc>
                      </a:pPr>
                      <a:r>
                        <a:rPr lang="fr-FR" sz="1400" b="1" dirty="0" err="1">
                          <a:effectLst/>
                          <a:latin typeface="Times New Roman" panose="02020603050405020304" pitchFamily="18" charset="0"/>
                          <a:ea typeface="Calibri" panose="020F0502020204030204" pitchFamily="34" charset="0"/>
                          <a:cs typeface="Arial" panose="020B0604020202020204" pitchFamily="34" charset="0"/>
                        </a:rPr>
                        <a:t>Fee</a:t>
                      </a:r>
                      <a:r>
                        <a:rPr lang="fr-FR" sz="1400" b="1" dirty="0">
                          <a:effectLst/>
                          <a:latin typeface="Times New Roman" panose="02020603050405020304" pitchFamily="18" charset="0"/>
                          <a:ea typeface="Calibri" panose="020F0502020204030204" pitchFamily="34" charset="0"/>
                          <a:cs typeface="Arial" panose="020B0604020202020204" pitchFamily="34" charset="0"/>
                        </a:rPr>
                        <a:t> (</a:t>
                      </a:r>
                      <a:r>
                        <a:rPr lang="fr-FR" sz="1400" b="1" dirty="0" err="1">
                          <a:effectLst/>
                          <a:latin typeface="Times New Roman" panose="02020603050405020304" pitchFamily="18" charset="0"/>
                          <a:ea typeface="Calibri" panose="020F0502020204030204" pitchFamily="34" charset="0"/>
                          <a:cs typeface="Arial" panose="020B0604020202020204" pitchFamily="34" charset="0"/>
                        </a:rPr>
                        <a:t>Medicine</a:t>
                      </a:r>
                      <a:r>
                        <a:rPr lang="fr-FR" sz="1400" b="1" dirty="0">
                          <a:effectLst/>
                          <a:latin typeface="Times New Roman" panose="02020603050405020304" pitchFamily="18" charset="0"/>
                          <a:ea typeface="Calibri" panose="020F0502020204030204" pitchFamily="34" charset="0"/>
                          <a:cs typeface="Arial" panose="020B0604020202020204" pitchFamily="34" charset="0"/>
                        </a:rPr>
                        <a:t>-Dental, </a:t>
                      </a:r>
                      <a:r>
                        <a:rPr lang="fr-FR" sz="1400" b="1" dirty="0" err="1">
                          <a:effectLst/>
                          <a:latin typeface="Times New Roman" panose="02020603050405020304" pitchFamily="18" charset="0"/>
                          <a:ea typeface="Calibri" panose="020F0502020204030204" pitchFamily="34" charset="0"/>
                          <a:cs typeface="Arial" panose="020B0604020202020204" pitchFamily="34" charset="0"/>
                        </a:rPr>
                        <a:t>Pharmacy</a:t>
                      </a:r>
                      <a:r>
                        <a:rPr lang="fr-FR" sz="1400" b="1" dirty="0">
                          <a:effectLst/>
                          <a:latin typeface="Times New Roman" panose="02020603050405020304" pitchFamily="18" charset="0"/>
                          <a:ea typeface="Calibri" panose="020F0502020204030204" pitchFamily="34" charset="0"/>
                          <a:cs typeface="Arial" panose="020B0604020202020204" pitchFamily="34" charset="0"/>
                        </a:rPr>
                        <a:t>)</a:t>
                      </a:r>
                      <a:endParaRPr lang="tr-TR"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pPr>
                      <a:r>
                        <a:rPr lang="fr-FR" sz="1200" dirty="0">
                          <a:effectLst/>
                          <a:latin typeface="Times New Roman" panose="02020603050405020304" pitchFamily="18" charset="0"/>
                          <a:ea typeface="Calibri" panose="020F0502020204030204" pitchFamily="34" charset="0"/>
                          <a:cs typeface="Arial" panose="020B0604020202020204" pitchFamily="34" charset="0"/>
                        </a:rPr>
                        <a:t>12</a:t>
                      </a:r>
                      <a:r>
                        <a:rPr lang="tr-TR" sz="1200" dirty="0">
                          <a:effectLst/>
                          <a:latin typeface="Times New Roman" panose="02020603050405020304" pitchFamily="18" charset="0"/>
                          <a:ea typeface="Calibri" panose="020F0502020204030204" pitchFamily="34" charset="0"/>
                          <a:cs typeface="Arial" panose="020B0604020202020204" pitchFamily="34" charset="0"/>
                        </a:rPr>
                        <a:t> </a:t>
                      </a:r>
                      <a:r>
                        <a:rPr lang="fr-FR" sz="1200" dirty="0">
                          <a:effectLst/>
                          <a:latin typeface="Times New Roman" panose="02020603050405020304" pitchFamily="18" charset="0"/>
                          <a:ea typeface="Calibri" panose="020F0502020204030204" pitchFamily="34" charset="0"/>
                          <a:cs typeface="Arial" panose="020B0604020202020204" pitchFamily="34" charset="0"/>
                        </a:rPr>
                        <a:t>000-20</a:t>
                      </a:r>
                      <a:r>
                        <a:rPr lang="tr-TR" sz="1200" dirty="0">
                          <a:effectLst/>
                          <a:latin typeface="Times New Roman" panose="02020603050405020304" pitchFamily="18" charset="0"/>
                          <a:ea typeface="Calibri" panose="020F0502020204030204" pitchFamily="34" charset="0"/>
                          <a:cs typeface="Arial" panose="020B0604020202020204" pitchFamily="34" charset="0"/>
                        </a:rPr>
                        <a:t> </a:t>
                      </a:r>
                      <a:r>
                        <a:rPr lang="fr-FR" sz="1200" dirty="0">
                          <a:effectLst/>
                          <a:latin typeface="Times New Roman" panose="02020603050405020304" pitchFamily="18" charset="0"/>
                          <a:ea typeface="Calibri" panose="020F0502020204030204" pitchFamily="34" charset="0"/>
                          <a:cs typeface="Arial" panose="020B0604020202020204" pitchFamily="34" charset="0"/>
                        </a:rPr>
                        <a:t>000 USD/ </a:t>
                      </a:r>
                      <a:r>
                        <a:rPr lang="fr-FR" sz="1200" dirty="0" err="1">
                          <a:effectLst/>
                          <a:latin typeface="Times New Roman" panose="02020603050405020304" pitchFamily="18" charset="0"/>
                          <a:ea typeface="Calibri" panose="020F0502020204030204" pitchFamily="34" charset="0"/>
                          <a:cs typeface="Arial" panose="020B0604020202020204" pitchFamily="34" charset="0"/>
                        </a:rPr>
                        <a:t>Year</a:t>
                      </a:r>
                      <a:endParaRPr lang="tr-T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spcAft>
                          <a:spcPts val="800"/>
                        </a:spcAft>
                      </a:pPr>
                      <a:r>
                        <a:rPr lang="fr-FR" sz="1200">
                          <a:effectLst/>
                          <a:latin typeface="Times New Roman" panose="02020603050405020304" pitchFamily="18" charset="0"/>
                          <a:ea typeface="Calibri" panose="020F0502020204030204" pitchFamily="34" charset="0"/>
                          <a:cs typeface="Arial" panose="020B0604020202020204" pitchFamily="34" charset="0"/>
                        </a:rPr>
                        <a:t>1000-2000 USD/ Year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2446505"/>
                  </a:ext>
                </a:extLst>
              </a:tr>
              <a:tr h="468951">
                <a:tc>
                  <a:txBody>
                    <a:bodyPr/>
                    <a:lstStyle/>
                    <a:p>
                      <a:pPr marL="457200" algn="just">
                        <a:lnSpc>
                          <a:spcPct val="107000"/>
                        </a:lnSpc>
                      </a:pPr>
                      <a:r>
                        <a:rPr lang="fr-FR" sz="1400" b="1" dirty="0">
                          <a:effectLst/>
                          <a:latin typeface="Times New Roman" panose="02020603050405020304" pitchFamily="18" charset="0"/>
                          <a:ea typeface="Calibri" panose="020F0502020204030204" pitchFamily="34" charset="0"/>
                          <a:cs typeface="Arial" panose="020B0604020202020204" pitchFamily="34" charset="0"/>
                        </a:rPr>
                        <a:t>Discount </a:t>
                      </a:r>
                      <a:r>
                        <a:rPr lang="fr-FR" sz="1400" b="1" dirty="0" err="1">
                          <a:effectLst/>
                          <a:latin typeface="Times New Roman" panose="02020603050405020304" pitchFamily="18" charset="0"/>
                          <a:ea typeface="Calibri" panose="020F0502020204030204" pitchFamily="34" charset="0"/>
                          <a:cs typeface="Arial" panose="020B0604020202020204" pitchFamily="34" charset="0"/>
                        </a:rPr>
                        <a:t>Scholarship</a:t>
                      </a:r>
                      <a:endParaRPr lang="tr-TR"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pPr>
                      <a:r>
                        <a:rPr lang="fr-FR" sz="1200">
                          <a:effectLst/>
                          <a:latin typeface="Times New Roman" panose="02020603050405020304" pitchFamily="18" charset="0"/>
                          <a:ea typeface="Calibri" panose="020F0502020204030204" pitchFamily="34" charset="0"/>
                          <a:cs typeface="Arial" panose="020B0604020202020204" pitchFamily="34" charset="0"/>
                        </a:rPr>
                        <a:t>YES/ 25-50-75-100%</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spcAft>
                          <a:spcPts val="800"/>
                        </a:spcAft>
                      </a:pPr>
                      <a:r>
                        <a:rPr lang="fr-FR" sz="1200">
                          <a:effectLst/>
                          <a:latin typeface="Times New Roman" panose="02020603050405020304" pitchFamily="18" charset="0"/>
                          <a:ea typeface="Calibri" panose="020F0502020204030204" pitchFamily="34" charset="0"/>
                          <a:cs typeface="Arial" panose="020B0604020202020204" pitchFamily="34" charset="0"/>
                        </a:rPr>
                        <a:t>NO/ Fees are fixed</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0392074"/>
                  </a:ext>
                </a:extLst>
              </a:tr>
              <a:tr h="593734">
                <a:tc>
                  <a:txBody>
                    <a:bodyPr/>
                    <a:lstStyle/>
                    <a:p>
                      <a:pPr marL="457200" algn="just">
                        <a:lnSpc>
                          <a:spcPct val="107000"/>
                        </a:lnSpc>
                      </a:pPr>
                      <a:r>
                        <a:rPr lang="fr-FR" sz="1400" b="1" dirty="0" err="1">
                          <a:effectLst/>
                          <a:latin typeface="Times New Roman" panose="02020603050405020304" pitchFamily="18" charset="0"/>
                          <a:ea typeface="Calibri" panose="020F0502020204030204" pitchFamily="34" charset="0"/>
                          <a:cs typeface="Arial" panose="020B0604020202020204" pitchFamily="34" charset="0"/>
                        </a:rPr>
                        <a:t>Lnaguage</a:t>
                      </a:r>
                      <a:r>
                        <a:rPr lang="fr-FR" sz="1400" b="1" dirty="0">
                          <a:effectLst/>
                          <a:latin typeface="Times New Roman" panose="02020603050405020304" pitchFamily="18" charset="0"/>
                          <a:ea typeface="Calibri" panose="020F0502020204030204" pitchFamily="34" charset="0"/>
                          <a:cs typeface="Arial" panose="020B0604020202020204" pitchFamily="34" charset="0"/>
                        </a:rPr>
                        <a:t> </a:t>
                      </a:r>
                      <a:r>
                        <a:rPr lang="fr-FR" sz="1400" b="1" dirty="0" err="1">
                          <a:effectLst/>
                          <a:latin typeface="Times New Roman" panose="02020603050405020304" pitchFamily="18" charset="0"/>
                          <a:ea typeface="Calibri" panose="020F0502020204030204" pitchFamily="34" charset="0"/>
                          <a:cs typeface="Arial" panose="020B0604020202020204" pitchFamily="34" charset="0"/>
                        </a:rPr>
                        <a:t>proficiency</a:t>
                      </a:r>
                      <a:r>
                        <a:rPr lang="fr-FR" sz="1400" b="1" dirty="0">
                          <a:effectLst/>
                          <a:latin typeface="Times New Roman" panose="02020603050405020304" pitchFamily="18" charset="0"/>
                          <a:ea typeface="Calibri" panose="020F0502020204030204" pitchFamily="34" charset="0"/>
                          <a:cs typeface="Arial" panose="020B0604020202020204" pitchFamily="34" charset="0"/>
                        </a:rPr>
                        <a:t>/ </a:t>
                      </a:r>
                      <a:r>
                        <a:rPr lang="fr-FR" sz="1400" b="1" dirty="0" err="1">
                          <a:effectLst/>
                          <a:latin typeface="Times New Roman" panose="02020603050405020304" pitchFamily="18" charset="0"/>
                          <a:ea typeface="Calibri" panose="020F0502020204030204" pitchFamily="34" charset="0"/>
                          <a:cs typeface="Arial" panose="020B0604020202020204" pitchFamily="34" charset="0"/>
                        </a:rPr>
                        <a:t>Language</a:t>
                      </a:r>
                      <a:r>
                        <a:rPr lang="fr-FR" sz="1400" b="1" dirty="0">
                          <a:effectLst/>
                          <a:latin typeface="Times New Roman" panose="02020603050405020304" pitchFamily="18" charset="0"/>
                          <a:ea typeface="Calibri" panose="020F0502020204030204" pitchFamily="34" charset="0"/>
                          <a:cs typeface="Arial" panose="020B0604020202020204" pitchFamily="34" charset="0"/>
                        </a:rPr>
                        <a:t> course</a:t>
                      </a:r>
                      <a:endParaRPr lang="tr-TR"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spcAft>
                          <a:spcPts val="800"/>
                        </a:spcAft>
                      </a:pPr>
                      <a:r>
                        <a:rPr lang="fr-FR" sz="1200">
                          <a:effectLst/>
                          <a:latin typeface="Times New Roman" panose="02020603050405020304" pitchFamily="18" charset="0"/>
                          <a:ea typeface="Calibri" panose="020F0502020204030204" pitchFamily="34" charset="0"/>
                          <a:cs typeface="Arial" panose="020B0604020202020204" pitchFamily="34" charset="0"/>
                        </a:rPr>
                        <a:t>Wanted  / Available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fr-FR" sz="1200">
                          <a:effectLst/>
                          <a:latin typeface="Times New Roman" panose="02020603050405020304" pitchFamily="18" charset="0"/>
                          <a:ea typeface="Calibri" panose="020F0502020204030204" pitchFamily="34" charset="0"/>
                          <a:cs typeface="Arial" panose="020B0604020202020204" pitchFamily="34" charset="0"/>
                        </a:rPr>
                        <a:t>Wanted / Available</a:t>
                      </a:r>
                      <a:endParaRPr lang="tr-TR" sz="1100">
                        <a:effectLst/>
                        <a:latin typeface="Calibri" panose="020F050202020403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fr-FR" sz="1200">
                          <a:effectLst/>
                          <a:latin typeface="Times New Roman" panose="02020603050405020304" pitchFamily="18" charset="0"/>
                          <a:ea typeface="Calibri" panose="020F0502020204030204" pitchFamily="34" charset="0"/>
                          <a:cs typeface="Arial" panose="020B060402020202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4161634"/>
                  </a:ext>
                </a:extLst>
              </a:tr>
              <a:tr h="468951">
                <a:tc>
                  <a:txBody>
                    <a:bodyPr/>
                    <a:lstStyle/>
                    <a:p>
                      <a:pPr marL="457200" algn="just">
                        <a:lnSpc>
                          <a:spcPct val="107000"/>
                        </a:lnSpc>
                      </a:pPr>
                      <a:r>
                        <a:rPr lang="fr-FR" sz="1400" b="1" dirty="0" err="1">
                          <a:effectLst/>
                          <a:latin typeface="Times New Roman" panose="02020603050405020304" pitchFamily="18" charset="0"/>
                          <a:ea typeface="Calibri" panose="020F0502020204030204" pitchFamily="34" charset="0"/>
                          <a:cs typeface="Arial" panose="020B0604020202020204" pitchFamily="34" charset="0"/>
                        </a:rPr>
                        <a:t>Consultancy</a:t>
                      </a:r>
                      <a:r>
                        <a:rPr lang="fr-FR" sz="1400" b="1" dirty="0">
                          <a:effectLst/>
                          <a:latin typeface="Times New Roman" panose="02020603050405020304" pitchFamily="18" charset="0"/>
                          <a:ea typeface="Calibri" panose="020F0502020204030204" pitchFamily="34" charset="0"/>
                          <a:cs typeface="Arial" panose="020B0604020202020204" pitchFamily="34" charset="0"/>
                        </a:rPr>
                        <a:t> </a:t>
                      </a:r>
                      <a:r>
                        <a:rPr lang="fr-FR" sz="1400" b="1" dirty="0" err="1">
                          <a:effectLst/>
                          <a:latin typeface="Times New Roman" panose="02020603050405020304" pitchFamily="18" charset="0"/>
                          <a:ea typeface="Calibri" panose="020F0502020204030204" pitchFamily="34" charset="0"/>
                          <a:cs typeface="Arial" panose="020B0604020202020204" pitchFamily="34" charset="0"/>
                        </a:rPr>
                        <a:t>Fee</a:t>
                      </a:r>
                      <a:endParaRPr lang="tr-TR"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pPr>
                      <a:r>
                        <a:rPr lang="fr-FR" sz="1200">
                          <a:effectLst/>
                          <a:latin typeface="Times New Roman" panose="02020603050405020304" pitchFamily="18" charset="0"/>
                          <a:ea typeface="Calibri" panose="020F0502020204030204" pitchFamily="34" charset="0"/>
                          <a:cs typeface="Arial" panose="020B0604020202020204" pitchFamily="34" charset="0"/>
                        </a:rPr>
                        <a:t>NO/ Charged from the university</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spcAft>
                          <a:spcPts val="800"/>
                        </a:spcAft>
                      </a:pPr>
                      <a:r>
                        <a:rPr lang="fr-FR" sz="1200" b="1" dirty="0">
                          <a:effectLst/>
                          <a:latin typeface="Times New Roman" panose="02020603050405020304" pitchFamily="18" charset="0"/>
                          <a:ea typeface="Calibri" panose="020F0502020204030204" pitchFamily="34" charset="0"/>
                          <a:cs typeface="Arial" panose="020B0604020202020204" pitchFamily="34" charset="0"/>
                        </a:rPr>
                        <a:t>YES/ </a:t>
                      </a:r>
                      <a:r>
                        <a:rPr lang="fr-FR" sz="1200" b="1" dirty="0" err="1">
                          <a:effectLst/>
                          <a:latin typeface="Times New Roman" panose="02020603050405020304" pitchFamily="18" charset="0"/>
                          <a:ea typeface="Calibri" panose="020F0502020204030204" pitchFamily="34" charset="0"/>
                          <a:cs typeface="Arial" panose="020B0604020202020204" pitchFamily="34" charset="0"/>
                        </a:rPr>
                        <a:t>Charged</a:t>
                      </a:r>
                      <a:r>
                        <a:rPr lang="fr-FR" sz="1200" b="1" dirty="0">
                          <a:effectLst/>
                          <a:latin typeface="Times New Roman" panose="02020603050405020304" pitchFamily="18" charset="0"/>
                          <a:ea typeface="Calibri" panose="020F0502020204030204" pitchFamily="34" charset="0"/>
                          <a:cs typeface="Arial" panose="020B0604020202020204" pitchFamily="34" charset="0"/>
                        </a:rPr>
                        <a:t> by the </a:t>
                      </a:r>
                      <a:r>
                        <a:rPr lang="fr-FR" sz="1200" b="1" dirty="0" err="1">
                          <a:effectLst/>
                          <a:latin typeface="Times New Roman" panose="02020603050405020304" pitchFamily="18" charset="0"/>
                          <a:ea typeface="Calibri" panose="020F0502020204030204" pitchFamily="34" charset="0"/>
                          <a:cs typeface="Arial" panose="020B0604020202020204" pitchFamily="34" charset="0"/>
                        </a:rPr>
                        <a:t>student</a:t>
                      </a:r>
                      <a:r>
                        <a:rPr lang="fr-FR" sz="1200" b="1" dirty="0">
                          <a:effectLst/>
                          <a:latin typeface="Times New Roman" panose="02020603050405020304" pitchFamily="18" charset="0"/>
                          <a:ea typeface="Calibri" panose="020F0502020204030204" pitchFamily="34" charset="0"/>
                          <a:cs typeface="Arial" panose="020B0604020202020204" pitchFamily="34" charset="0"/>
                        </a:rPr>
                        <a:t> (400 USD)</a:t>
                      </a:r>
                      <a:endParaRPr lang="tr-TR" sz="11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0643065"/>
                  </a:ext>
                </a:extLst>
              </a:tr>
              <a:tr h="508196">
                <a:tc>
                  <a:txBody>
                    <a:bodyPr/>
                    <a:lstStyle/>
                    <a:p>
                      <a:pPr marL="457200" algn="just">
                        <a:lnSpc>
                          <a:spcPct val="107000"/>
                        </a:lnSpc>
                        <a:spcAft>
                          <a:spcPts val="800"/>
                        </a:spcAft>
                      </a:pPr>
                      <a:r>
                        <a:rPr lang="fr-FR" sz="1400" b="1" dirty="0" err="1">
                          <a:effectLst/>
                          <a:latin typeface="Times New Roman" panose="02020603050405020304" pitchFamily="18" charset="0"/>
                          <a:ea typeface="Calibri" panose="020F0502020204030204" pitchFamily="34" charset="0"/>
                          <a:cs typeface="Arial" panose="020B0604020202020204" pitchFamily="34" charset="0"/>
                        </a:rPr>
                        <a:t>Situated</a:t>
                      </a:r>
                      <a:r>
                        <a:rPr lang="fr-FR" sz="1400" b="1" dirty="0">
                          <a:effectLst/>
                          <a:latin typeface="Times New Roman" panose="02020603050405020304" pitchFamily="18" charset="0"/>
                          <a:ea typeface="Calibri" panose="020F0502020204030204" pitchFamily="34" charset="0"/>
                          <a:cs typeface="Arial" panose="020B0604020202020204" pitchFamily="34" charset="0"/>
                        </a:rPr>
                        <a:t> Provinces</a:t>
                      </a:r>
                      <a:endParaRPr lang="tr-TR"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fr-FR" sz="1200">
                          <a:effectLst/>
                          <a:latin typeface="Times New Roman" panose="02020603050405020304" pitchFamily="18" charset="0"/>
                          <a:ea typeface="Calibri" panose="020F0502020204030204" pitchFamily="34" charset="0"/>
                          <a:cs typeface="Arial" panose="020B0604020202020204" pitchFamily="34" charset="0"/>
                        </a:rPr>
                        <a:t>90%) Istanbul / Ankara / Izmir </a:t>
                      </a:r>
                      <a:endParaRPr lang="tr-TR" sz="1100">
                        <a:effectLst/>
                        <a:latin typeface="Calibri" panose="020F050202020403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fr-FR" sz="1200">
                          <a:effectLst/>
                          <a:latin typeface="Times New Roman" panose="02020603050405020304" pitchFamily="18" charset="0"/>
                          <a:ea typeface="Calibri" panose="020F0502020204030204" pitchFamily="34" charset="0"/>
                          <a:cs typeface="Arial" panose="020B060402020202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fr-FR" sz="1200">
                          <a:effectLst/>
                          <a:latin typeface="Times New Roman" panose="02020603050405020304" pitchFamily="18" charset="0"/>
                          <a:ea typeface="Calibri" panose="020F0502020204030204" pitchFamily="34" charset="0"/>
                          <a:cs typeface="Arial" panose="020B0604020202020204" pitchFamily="34" charset="0"/>
                        </a:rPr>
                        <a:t>in all provinces in Turkey</a:t>
                      </a:r>
                      <a:endParaRPr lang="tr-TR" sz="1100">
                        <a:effectLst/>
                        <a:latin typeface="Calibri" panose="020F050202020403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fr-FR" sz="1200">
                          <a:effectLst/>
                          <a:latin typeface="Times New Roman" panose="02020603050405020304" pitchFamily="18" charset="0"/>
                          <a:ea typeface="Calibri" panose="020F0502020204030204" pitchFamily="34" charset="0"/>
                          <a:cs typeface="Arial" panose="020B0604020202020204" pitchFamily="34" charset="0"/>
                        </a:rPr>
                        <a:t> </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5288354"/>
                  </a:ext>
                </a:extLst>
              </a:tr>
              <a:tr h="321184">
                <a:tc>
                  <a:txBody>
                    <a:bodyPr/>
                    <a:lstStyle/>
                    <a:p>
                      <a:pPr marL="457200" algn="just">
                        <a:lnSpc>
                          <a:spcPct val="107000"/>
                        </a:lnSpc>
                      </a:pPr>
                      <a:r>
                        <a:rPr lang="fr-FR" sz="1400" b="1" dirty="0">
                          <a:effectLst/>
                          <a:latin typeface="Times New Roman" panose="02020603050405020304" pitchFamily="18" charset="0"/>
                          <a:ea typeface="Calibri" panose="020F0502020204030204" pitchFamily="34" charset="0"/>
                          <a:cs typeface="Arial" panose="020B0604020202020204" pitchFamily="34" charset="0"/>
                        </a:rPr>
                        <a:t>International Office</a:t>
                      </a:r>
                      <a:endParaRPr lang="tr-TR" sz="12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pPr>
                      <a:r>
                        <a:rPr lang="fr-FR" sz="1200" dirty="0">
                          <a:effectLst/>
                          <a:latin typeface="Times New Roman" panose="02020603050405020304" pitchFamily="18" charset="0"/>
                          <a:ea typeface="Calibri" panose="020F0502020204030204" pitchFamily="34" charset="0"/>
                          <a:cs typeface="Arial" panose="020B0604020202020204" pitchFamily="34" charset="0"/>
                        </a:rPr>
                        <a:t>YES / </a:t>
                      </a:r>
                      <a:r>
                        <a:rPr lang="fr-FR" sz="1200" dirty="0" err="1">
                          <a:effectLst/>
                          <a:latin typeface="Times New Roman" panose="02020603050405020304" pitchFamily="18" charset="0"/>
                          <a:ea typeface="Calibri" panose="020F0502020204030204" pitchFamily="34" charset="0"/>
                          <a:cs typeface="Arial" panose="020B0604020202020204" pitchFamily="34" charset="0"/>
                        </a:rPr>
                        <a:t>Different</a:t>
                      </a:r>
                      <a:r>
                        <a:rPr lang="fr-FR" sz="1200" dirty="0">
                          <a:effectLst/>
                          <a:latin typeface="Times New Roman" panose="02020603050405020304" pitchFamily="18" charset="0"/>
                          <a:ea typeface="Calibri" panose="020F0502020204030204" pitchFamily="34" charset="0"/>
                          <a:cs typeface="Arial" panose="020B0604020202020204" pitchFamily="34" charset="0"/>
                        </a:rPr>
                        <a:t> </a:t>
                      </a:r>
                      <a:r>
                        <a:rPr lang="fr-FR" sz="1200" dirty="0" err="1">
                          <a:effectLst/>
                          <a:latin typeface="Times New Roman" panose="02020603050405020304" pitchFamily="18" charset="0"/>
                          <a:ea typeface="Calibri" panose="020F0502020204030204" pitchFamily="34" charset="0"/>
                          <a:cs typeface="Arial" panose="020B0604020202020204" pitchFamily="34" charset="0"/>
                        </a:rPr>
                        <a:t>languages</a:t>
                      </a:r>
                      <a:r>
                        <a:rPr lang="fr-FR" sz="1200" dirty="0">
                          <a:effectLst/>
                          <a:latin typeface="Times New Roman" panose="02020603050405020304" pitchFamily="18" charset="0"/>
                          <a:ea typeface="Calibri" panose="020F0502020204030204" pitchFamily="34" charset="0"/>
                          <a:cs typeface="Arial" panose="020B0604020202020204" pitchFamily="34" charset="0"/>
                        </a:rPr>
                        <a:t> </a:t>
                      </a:r>
                      <a:r>
                        <a:rPr lang="fr-FR" sz="1200" dirty="0" err="1">
                          <a:effectLst/>
                          <a:latin typeface="Times New Roman" panose="02020603050405020304" pitchFamily="18" charset="0"/>
                          <a:ea typeface="Calibri" panose="020F0502020204030204" pitchFamily="34" charset="0"/>
                          <a:cs typeface="Arial" panose="020B0604020202020204" pitchFamily="34" charset="0"/>
                        </a:rPr>
                        <a:t>available</a:t>
                      </a:r>
                      <a:endParaRPr lang="tr-T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spcAft>
                          <a:spcPts val="800"/>
                        </a:spcAft>
                      </a:pPr>
                      <a:r>
                        <a:rPr lang="fr-FR" sz="1200">
                          <a:effectLst/>
                          <a:latin typeface="Times New Roman" panose="02020603050405020304" pitchFamily="18" charset="0"/>
                          <a:ea typeface="Calibri" panose="020F0502020204030204" pitchFamily="34" charset="0"/>
                          <a:cs typeface="Arial" panose="020B0604020202020204" pitchFamily="34" charset="0"/>
                        </a:rPr>
                        <a:t>NO/ Generally spoken in Turkish</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7788317"/>
                  </a:ext>
                </a:extLst>
              </a:tr>
              <a:tr h="244886">
                <a:tc>
                  <a:txBody>
                    <a:bodyPr/>
                    <a:lstStyle/>
                    <a:p>
                      <a:pPr marL="457200" algn="just">
                        <a:lnSpc>
                          <a:spcPct val="107000"/>
                        </a:lnSpc>
                      </a:pPr>
                      <a:r>
                        <a:rPr lang="fr-FR" sz="1200">
                          <a:effectLst/>
                          <a:latin typeface="Times New Roman" panose="02020603050405020304" pitchFamily="18" charset="0"/>
                          <a:ea typeface="Calibri" panose="020F0502020204030204" pitchFamily="34" charset="0"/>
                          <a:cs typeface="Arial" panose="020B0604020202020204" pitchFamily="34" charset="0"/>
                        </a:rPr>
                        <a:t>Education Language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pPr>
                      <a:r>
                        <a:rPr lang="fr-FR" sz="1200">
                          <a:effectLst/>
                          <a:latin typeface="Times New Roman" panose="02020603050405020304" pitchFamily="18" charset="0"/>
                          <a:ea typeface="Calibri" panose="020F0502020204030204" pitchFamily="34" charset="0"/>
                          <a:cs typeface="Arial" panose="020B0604020202020204" pitchFamily="34" charset="0"/>
                        </a:rPr>
                        <a:t>Turkish/ English</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07000"/>
                        </a:lnSpc>
                        <a:spcAft>
                          <a:spcPts val="800"/>
                        </a:spcAft>
                      </a:pPr>
                      <a:r>
                        <a:rPr lang="fr-FR" sz="1200" dirty="0" err="1">
                          <a:effectLst/>
                          <a:latin typeface="Times New Roman" panose="02020603050405020304" pitchFamily="18" charset="0"/>
                          <a:ea typeface="Calibri" panose="020F0502020204030204" pitchFamily="34" charset="0"/>
                          <a:cs typeface="Arial" panose="020B0604020202020204" pitchFamily="34" charset="0"/>
                        </a:rPr>
                        <a:t>Generally</a:t>
                      </a:r>
                      <a:r>
                        <a:rPr lang="fr-FR" sz="1200" dirty="0">
                          <a:effectLst/>
                          <a:latin typeface="Times New Roman" panose="02020603050405020304" pitchFamily="18" charset="0"/>
                          <a:ea typeface="Calibri" panose="020F0502020204030204" pitchFamily="34" charset="0"/>
                          <a:cs typeface="Arial" panose="020B0604020202020204" pitchFamily="34" charset="0"/>
                        </a:rPr>
                        <a:t> Turkish</a:t>
                      </a:r>
                      <a:endParaRPr lang="tr-T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0840122"/>
                  </a:ext>
                </a:extLst>
              </a:tr>
            </a:tbl>
          </a:graphicData>
        </a:graphic>
      </p:graphicFrame>
      <p:sp>
        <p:nvSpPr>
          <p:cNvPr id="4" name="3 Veri Yer Tutucusu"/>
          <p:cNvSpPr>
            <a:spLocks noGrp="1"/>
          </p:cNvSpPr>
          <p:nvPr>
            <p:ph type="dt" sz="half" idx="10"/>
          </p:nvPr>
        </p:nvSpPr>
        <p:spPr/>
        <p:txBody>
          <a:bodyPr/>
          <a:lstStyle/>
          <a:p>
            <a:fld id="{7BFDC781-407C-4D05-A475-B1D4E308A656}" type="datetime1">
              <a:rPr lang="tr-TR" smtClean="0"/>
              <a:t>23.11.2020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7</a:t>
            </a:fld>
            <a:endParaRPr lang="tr-T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a:bodyPr>
          <a:lstStyle/>
          <a:p>
            <a:pPr marL="457200" algn="just">
              <a:lnSpc>
                <a:spcPct val="107000"/>
              </a:lnSpc>
              <a:spcAft>
                <a:spcPts val="800"/>
              </a:spcAft>
            </a:pPr>
            <a:r>
              <a:rPr lang="fr-FR" sz="16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SCHOLARSHIP OPPORTUNITIES AND APPLICATION REQUIREMENTS</a:t>
            </a:r>
            <a:endParaRPr lang="tr-TR"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2 İçerik Yer Tutucusu"/>
          <p:cNvSpPr>
            <a:spLocks noGrp="1"/>
          </p:cNvSpPr>
          <p:nvPr>
            <p:ph idx="1"/>
          </p:nvPr>
        </p:nvSpPr>
        <p:spPr>
          <a:xfrm>
            <a:off x="457200" y="980728"/>
            <a:ext cx="8229600" cy="5145435"/>
          </a:xfrm>
        </p:spPr>
        <p:txBody>
          <a:bodyPr>
            <a:normAutofit fontScale="85000" lnSpcReduction="10000"/>
          </a:bodyPr>
          <a:lstStyle/>
          <a:p>
            <a:pPr marL="114300" indent="0" algn="just">
              <a:lnSpc>
                <a:spcPct val="107000"/>
              </a:lnSpc>
              <a:buNone/>
            </a:pPr>
            <a:r>
              <a:rPr lang="fr-F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There are </a:t>
            </a:r>
            <a:r>
              <a:rPr lang="fr-FR" sz="2400" b="1"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three</a:t>
            </a:r>
            <a:r>
              <a:rPr lang="fr-F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types </a:t>
            </a:r>
            <a:r>
              <a:rPr lang="fr-FR" sz="2400" b="1"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scholarships</a:t>
            </a:r>
            <a:r>
              <a:rPr lang="fr-F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to </a:t>
            </a:r>
            <a:r>
              <a:rPr lang="fr-FR" sz="2400" b="1"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foreign</a:t>
            </a:r>
            <a:r>
              <a:rPr lang="fr-F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fr-FR" sz="2400" b="1"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students</a:t>
            </a:r>
            <a:r>
              <a:rPr lang="fr-F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in </a:t>
            </a:r>
            <a:r>
              <a:rPr lang="fr-FR" sz="2400" b="1"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Turkey</a:t>
            </a:r>
            <a:r>
              <a:rPr lang="fr-F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t>
            </a:r>
            <a:endParaRPr lang="tr-TR"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endParaRPr>
          </a:p>
          <a:p>
            <a:pPr marL="114300" indent="0" algn="just">
              <a:lnSpc>
                <a:spcPct val="107000"/>
              </a:lnSpc>
              <a:buNone/>
            </a:pPr>
            <a:endParaRPr lang="tr-TR"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114300" indent="0" algn="just">
              <a:lnSpc>
                <a:spcPct val="107000"/>
              </a:lnSpc>
              <a:buNone/>
            </a:pPr>
            <a:r>
              <a:rPr lang="fr-FR" sz="1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TURKEY SCHOLARSHIP  </a:t>
            </a:r>
            <a:r>
              <a:rPr lang="fr-FR" sz="1800" dirty="0">
                <a:effectLst/>
                <a:latin typeface="Times New Roman" panose="02020603050405020304" pitchFamily="18" charset="0"/>
                <a:ea typeface="Calibri" panose="020F0502020204030204" pitchFamily="34" charset="0"/>
                <a:cs typeface="Arial" panose="020B0604020202020204" pitchFamily="34" charset="0"/>
              </a:rPr>
              <a:t>(</a:t>
            </a:r>
            <a:r>
              <a:rPr lang="fr-FR" sz="1800" u="sng" dirty="0">
                <a:solidFill>
                  <a:srgbClr val="0563C1"/>
                </a:solidFill>
                <a:effectLst/>
                <a:latin typeface="Times New Roman" panose="02020603050405020304" pitchFamily="18" charset="0"/>
                <a:ea typeface="Calibri" panose="020F0502020204030204" pitchFamily="34" charset="0"/>
                <a:cs typeface="Arial" panose="020B0604020202020204" pitchFamily="34" charset="0"/>
                <a:hlinkClick r:id="rId2"/>
              </a:rPr>
              <a:t>https://www.turkiyeburslari.gov.tr/</a:t>
            </a:r>
            <a:r>
              <a:rPr lang="fr-FR" sz="1800" dirty="0">
                <a:effectLst/>
                <a:latin typeface="Times New Roman" panose="02020603050405020304" pitchFamily="18" charset="0"/>
                <a:ea typeface="Calibri" panose="020F0502020204030204" pitchFamily="34" charset="0"/>
                <a:cs typeface="Arial" panose="020B0604020202020204" pitchFamily="34" charset="0"/>
              </a:rPr>
              <a:t>). </a:t>
            </a:r>
            <a:endParaRPr lang="tr-TR" sz="1800" dirty="0">
              <a:effectLst/>
              <a:latin typeface="Times New Roman" panose="02020603050405020304" pitchFamily="18" charset="0"/>
              <a:ea typeface="Calibri" panose="020F0502020204030204" pitchFamily="34" charset="0"/>
              <a:cs typeface="Arial" panose="020B0604020202020204" pitchFamily="34" charset="0"/>
            </a:endParaRPr>
          </a:p>
          <a:p>
            <a:pPr marL="114300" indent="0" algn="just">
              <a:lnSpc>
                <a:spcPct val="107000"/>
              </a:lnSpc>
              <a:buNone/>
            </a:pPr>
            <a:r>
              <a:rPr lang="fr-FR" sz="2100" dirty="0">
                <a:effectLst/>
                <a:latin typeface="Times New Roman" panose="02020603050405020304" pitchFamily="18" charset="0"/>
                <a:ea typeface="Calibri" panose="020F0502020204030204" pitchFamily="34" charset="0"/>
                <a:cs typeface="Arial" panose="020B0604020202020204" pitchFamily="34" charset="0"/>
              </a:rPr>
              <a:t>There are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predetermined</a:t>
            </a:r>
            <a:r>
              <a:rPr lang="fr-FR" sz="2100" dirty="0">
                <a:effectLst/>
                <a:latin typeface="Times New Roman" panose="02020603050405020304" pitchFamily="18" charset="0"/>
                <a:ea typeface="Calibri" panose="020F0502020204030204" pitchFamily="34" charset="0"/>
                <a:cs typeface="Arial" panose="020B0604020202020204" pitchFamily="34" charset="0"/>
              </a:rPr>
              <a:t> quotas for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each</a:t>
            </a:r>
            <a:r>
              <a:rPr lang="fr-FR" sz="2100" dirty="0">
                <a:effectLst/>
                <a:latin typeface="Times New Roman" panose="02020603050405020304" pitchFamily="18" charset="0"/>
                <a:ea typeface="Calibri" panose="020F0502020204030204" pitchFamily="34" charset="0"/>
                <a:cs typeface="Arial" panose="020B0604020202020204" pitchFamily="34" charset="0"/>
              </a:rPr>
              <a:t> country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selected</a:t>
            </a:r>
            <a:r>
              <a:rPr lang="fr-FR" sz="2100" dirty="0">
                <a:effectLst/>
                <a:latin typeface="Times New Roman" panose="02020603050405020304" pitchFamily="18" charset="0"/>
                <a:ea typeface="Calibri" panose="020F0502020204030204" pitchFamily="34" charset="0"/>
                <a:cs typeface="Arial" panose="020B0604020202020204" pitchFamily="34" charset="0"/>
              </a:rPr>
              <a:t> by exam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Average</a:t>
            </a:r>
            <a:r>
              <a:rPr lang="fr-FR" sz="2100" dirty="0">
                <a:effectLst/>
                <a:latin typeface="Times New Roman" panose="02020603050405020304" pitchFamily="18" charset="0"/>
                <a:ea typeface="Calibri" panose="020F0502020204030204" pitchFamily="34" charset="0"/>
                <a:cs typeface="Arial" panose="020B0604020202020204" pitchFamily="34" charset="0"/>
              </a:rPr>
              <a:t> 10-20 people). It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is</a:t>
            </a:r>
            <a:r>
              <a:rPr lang="fr-FR" sz="2100" dirty="0">
                <a:effectLst/>
                <a:latin typeface="Times New Roman" panose="02020603050405020304" pitchFamily="18" charset="0"/>
                <a:ea typeface="Calibri" panose="020F0502020204030204" pitchFamily="34" charset="0"/>
                <a:cs typeface="Arial" panose="020B0604020202020204" pitchFamily="34" charset="0"/>
              </a:rPr>
              <a:t> a </a:t>
            </a:r>
            <a:r>
              <a:rPr lang="fr-FR" sz="2100" u="sng" dirty="0" err="1">
                <a:solidFill>
                  <a:srgbClr val="0563C1"/>
                </a:solidFill>
                <a:effectLst/>
                <a:latin typeface="Times New Roman" panose="02020603050405020304" pitchFamily="18" charset="0"/>
                <a:ea typeface="Calibri" panose="020F0502020204030204" pitchFamily="34" charset="0"/>
                <a:cs typeface="Arial" panose="020B0604020202020204" pitchFamily="34" charset="0"/>
              </a:rPr>
              <a:t>scholarship</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awarded</a:t>
            </a:r>
            <a:r>
              <a:rPr lang="fr-FR" sz="2100" dirty="0">
                <a:effectLst/>
                <a:latin typeface="Times New Roman" panose="02020603050405020304" pitchFamily="18" charset="0"/>
                <a:ea typeface="Calibri" panose="020F0502020204030204" pitchFamily="34" charset="0"/>
                <a:cs typeface="Arial" panose="020B0604020202020204" pitchFamily="34" charset="0"/>
              </a:rPr>
              <a:t> by the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Turkey</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government</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which</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covers</a:t>
            </a:r>
            <a:r>
              <a:rPr lang="fr-FR" sz="2100" dirty="0">
                <a:effectLst/>
                <a:latin typeface="Times New Roman" panose="02020603050405020304" pitchFamily="18" charset="0"/>
                <a:ea typeface="Calibri" panose="020F0502020204030204" pitchFamily="34" charset="0"/>
                <a:cs typeface="Arial" panose="020B0604020202020204" pitchFamily="34" charset="0"/>
              </a:rPr>
              <a:t> all the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needs</a:t>
            </a:r>
            <a:r>
              <a:rPr lang="fr-FR" sz="2100" dirty="0">
                <a:effectLst/>
                <a:latin typeface="Times New Roman" panose="02020603050405020304" pitchFamily="18" charset="0"/>
                <a:ea typeface="Calibri" panose="020F0502020204030204" pitchFamily="34" charset="0"/>
                <a:cs typeface="Arial" panose="020B0604020202020204" pitchFamily="34" charset="0"/>
              </a:rPr>
              <a:t> of the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student</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such</a:t>
            </a:r>
            <a:r>
              <a:rPr lang="fr-FR" sz="2100" dirty="0">
                <a:effectLst/>
                <a:latin typeface="Times New Roman" panose="02020603050405020304" pitchFamily="18" charset="0"/>
                <a:ea typeface="Calibri" panose="020F0502020204030204" pitchFamily="34" charset="0"/>
                <a:cs typeface="Arial" panose="020B0604020202020204" pitchFamily="34" charset="0"/>
              </a:rPr>
              <a:t> as transportation, accommodation,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education</a:t>
            </a:r>
            <a:r>
              <a:rPr lang="fr-FR" sz="2100" dirty="0">
                <a:effectLst/>
                <a:latin typeface="Times New Roman" panose="02020603050405020304" pitchFamily="18" charset="0"/>
                <a:ea typeface="Calibri" panose="020F0502020204030204" pitchFamily="34" charset="0"/>
                <a:cs typeface="Arial" panose="020B0604020202020204" pitchFamily="34" charset="0"/>
              </a:rPr>
              <a:t>, etc. and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pocket</a:t>
            </a:r>
            <a:r>
              <a:rPr lang="fr-FR" sz="2100" dirty="0">
                <a:effectLst/>
                <a:latin typeface="Times New Roman" panose="02020603050405020304" pitchFamily="18" charset="0"/>
                <a:ea typeface="Calibri" panose="020F0502020204030204" pitchFamily="34" charset="0"/>
                <a:cs typeface="Arial" panose="020B0604020202020204" pitchFamily="34" charset="0"/>
              </a:rPr>
              <a:t> money. There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is</a:t>
            </a:r>
            <a:r>
              <a:rPr lang="fr-FR" sz="2100" dirty="0">
                <a:effectLst/>
                <a:latin typeface="Times New Roman" panose="02020603050405020304" pitchFamily="18" charset="0"/>
                <a:ea typeface="Calibri" panose="020F0502020204030204" pitchFamily="34" charset="0"/>
                <a:cs typeface="Arial" panose="020B0604020202020204" pitchFamily="34" charset="0"/>
              </a:rPr>
              <a:t> no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representative</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agency</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abroad</a:t>
            </a:r>
            <a:r>
              <a:rPr lang="fr-FR" sz="2100" dirty="0">
                <a:effectLst/>
                <a:latin typeface="Times New Roman" panose="02020603050405020304" pitchFamily="18" charset="0"/>
                <a:ea typeface="Calibri" panose="020F0502020204030204" pitchFamily="34" charset="0"/>
                <a:cs typeface="Arial" panose="020B0604020202020204" pitchFamily="34" charset="0"/>
              </a:rPr>
              <a:t> in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any</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way</a:t>
            </a:r>
            <a:r>
              <a:rPr lang="fr-FR" sz="2100" dirty="0">
                <a:effectLst/>
                <a:latin typeface="Times New Roman" panose="02020603050405020304" pitchFamily="18" charset="0"/>
                <a:ea typeface="Calibri" panose="020F0502020204030204" pitchFamily="34" charset="0"/>
                <a:cs typeface="Arial" panose="020B0604020202020204" pitchFamily="34" charset="0"/>
              </a:rPr>
              <a:t>. The application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is</a:t>
            </a:r>
            <a:r>
              <a:rPr lang="fr-FR" sz="2100" dirty="0">
                <a:effectLst/>
                <a:latin typeface="Times New Roman" panose="02020603050405020304" pitchFamily="18" charset="0"/>
                <a:ea typeface="Calibri" panose="020F0502020204030204" pitchFamily="34" charset="0"/>
                <a:cs typeface="Arial" panose="020B0604020202020204" pitchFamily="34" charset="0"/>
              </a:rPr>
              <a:t> made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directly</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from</a:t>
            </a:r>
            <a:r>
              <a:rPr lang="fr-FR" sz="2100" dirty="0">
                <a:effectLst/>
                <a:latin typeface="Times New Roman" panose="02020603050405020304" pitchFamily="18" charset="0"/>
                <a:ea typeface="Calibri" panose="020F0502020204030204" pitchFamily="34" charset="0"/>
                <a:cs typeface="Arial" panose="020B0604020202020204" pitchFamily="34" charset="0"/>
              </a:rPr>
              <a:t> the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website</a:t>
            </a:r>
            <a:r>
              <a:rPr lang="fr-FR" sz="2100" dirty="0">
                <a:effectLst/>
                <a:latin typeface="Times New Roman" panose="02020603050405020304" pitchFamily="18" charset="0"/>
                <a:ea typeface="Calibri" panose="020F0502020204030204" pitchFamily="34" charset="0"/>
                <a:cs typeface="Arial" panose="020B0604020202020204" pitchFamily="34" charset="0"/>
              </a:rPr>
              <a:t>. Do not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pay</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anyone</a:t>
            </a:r>
            <a:r>
              <a:rPr lang="fr-FR" sz="2100" dirty="0">
                <a:effectLst/>
                <a:latin typeface="Times New Roman" panose="02020603050405020304" pitchFamily="18" charset="0"/>
                <a:ea typeface="Calibri" panose="020F0502020204030204" pitchFamily="34" charset="0"/>
                <a:cs typeface="Arial" panose="020B0604020202020204" pitchFamily="34" charset="0"/>
              </a:rPr>
              <a:t> for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this</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scholarship</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who</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say</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that</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he</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will</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definitely</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get</a:t>
            </a:r>
            <a:r>
              <a:rPr lang="fr-FR" sz="2100" dirty="0">
                <a:effectLst/>
                <a:latin typeface="Times New Roman" panose="02020603050405020304" pitchFamily="18" charset="0"/>
                <a:ea typeface="Calibri" panose="020F0502020204030204" pitchFamily="34" charset="0"/>
                <a:cs typeface="Arial" panose="020B0604020202020204" pitchFamily="34" charset="0"/>
              </a:rPr>
              <a:t>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you</a:t>
            </a:r>
            <a:r>
              <a:rPr lang="fr-FR" sz="2100" dirty="0">
                <a:effectLst/>
                <a:latin typeface="Times New Roman" panose="02020603050405020304" pitchFamily="18" charset="0"/>
                <a:ea typeface="Calibri" panose="020F0502020204030204" pitchFamily="34" charset="0"/>
                <a:cs typeface="Arial" panose="020B0604020202020204" pitchFamily="34" charset="0"/>
              </a:rPr>
              <a:t> a </a:t>
            </a:r>
            <a:r>
              <a:rPr lang="fr-FR" sz="2100" dirty="0" err="1">
                <a:effectLst/>
                <a:latin typeface="Times New Roman" panose="02020603050405020304" pitchFamily="18" charset="0"/>
                <a:ea typeface="Calibri" panose="020F0502020204030204" pitchFamily="34" charset="0"/>
                <a:cs typeface="Arial" panose="020B0604020202020204" pitchFamily="34" charset="0"/>
              </a:rPr>
              <a:t>scholarship</a:t>
            </a:r>
            <a:r>
              <a:rPr lang="fr-FR" sz="2100" b="1" dirty="0">
                <a:effectLst/>
                <a:latin typeface="Times New Roman" panose="02020603050405020304" pitchFamily="18" charset="0"/>
                <a:ea typeface="Calibri" panose="020F0502020204030204" pitchFamily="34" charset="0"/>
                <a:cs typeface="Arial" panose="020B0604020202020204" pitchFamily="34" charset="0"/>
              </a:rPr>
              <a:t>, Do not </a:t>
            </a:r>
            <a:r>
              <a:rPr lang="fr-FR" sz="2100" b="1" dirty="0" err="1">
                <a:effectLst/>
                <a:latin typeface="Times New Roman" panose="02020603050405020304" pitchFamily="18" charset="0"/>
                <a:ea typeface="Calibri" panose="020F0502020204030204" pitchFamily="34" charset="0"/>
                <a:cs typeface="Arial" panose="020B0604020202020204" pitchFamily="34" charset="0"/>
              </a:rPr>
              <a:t>believe</a:t>
            </a:r>
            <a:r>
              <a:rPr lang="fr-FR" sz="2100" b="1" dirty="0">
                <a:effectLst/>
                <a:latin typeface="Times New Roman" panose="02020603050405020304" pitchFamily="18" charset="0"/>
                <a:ea typeface="Calibri" panose="020F0502020204030204" pitchFamily="34" charset="0"/>
                <a:cs typeface="Arial" panose="020B0604020202020204" pitchFamily="34" charset="0"/>
              </a:rPr>
              <a:t> </a:t>
            </a:r>
            <a:r>
              <a:rPr lang="fr-FR" sz="2100" b="1" dirty="0" err="1">
                <a:effectLst/>
                <a:latin typeface="Times New Roman" panose="02020603050405020304" pitchFamily="18" charset="0"/>
                <a:ea typeface="Calibri" panose="020F0502020204030204" pitchFamily="34" charset="0"/>
                <a:cs typeface="Arial" panose="020B0604020202020204" pitchFamily="34" charset="0"/>
              </a:rPr>
              <a:t>their</a:t>
            </a:r>
            <a:r>
              <a:rPr lang="fr-FR" sz="2100" b="1" dirty="0">
                <a:effectLst/>
                <a:latin typeface="Times New Roman" panose="02020603050405020304" pitchFamily="18" charset="0"/>
                <a:ea typeface="Calibri" panose="020F0502020204030204" pitchFamily="34" charset="0"/>
                <a:cs typeface="Arial" panose="020B0604020202020204" pitchFamily="34" charset="0"/>
              </a:rPr>
              <a:t> lies.</a:t>
            </a:r>
            <a:endParaRPr lang="tr-TR" sz="2100" dirty="0">
              <a:effectLst/>
              <a:latin typeface="Calibri" panose="020F0502020204030204" pitchFamily="34" charset="0"/>
              <a:ea typeface="Calibri" panose="020F0502020204030204" pitchFamily="34" charset="0"/>
              <a:cs typeface="Arial" panose="020B0604020202020204" pitchFamily="34" charset="0"/>
            </a:endParaRPr>
          </a:p>
          <a:p>
            <a:pPr marL="114300" indent="0" algn="just">
              <a:lnSpc>
                <a:spcPct val="107000"/>
              </a:lnSpc>
              <a:buNone/>
            </a:pPr>
            <a:r>
              <a:rPr lang="fr-FR" sz="1800" dirty="0">
                <a:effectLst/>
                <a:latin typeface="Times New Roman" panose="02020603050405020304" pitchFamily="18" charset="0"/>
                <a:ea typeface="Calibri" panose="020F0502020204030204" pitchFamily="34" charset="0"/>
                <a:cs typeface="Arial" panose="020B0604020202020204" pitchFamily="34" charset="0"/>
              </a:rPr>
              <a:t> </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114300" indent="0" algn="just">
              <a:lnSpc>
                <a:spcPct val="107000"/>
              </a:lnSpc>
              <a:buNone/>
            </a:pPr>
            <a:r>
              <a:rPr lang="fr-FR" sz="1800" dirty="0">
                <a:effectLst/>
                <a:latin typeface="Times New Roman" panose="02020603050405020304" pitchFamily="18" charset="0"/>
                <a:ea typeface="Calibri" panose="020F0502020204030204" pitchFamily="34" charset="0"/>
                <a:cs typeface="Arial" panose="020B0604020202020204" pitchFamily="34" charset="0"/>
              </a:rPr>
              <a:t>Over 170 000 </a:t>
            </a:r>
            <a:r>
              <a:rPr lang="fr-FR" sz="1800" dirty="0" err="1">
                <a:effectLst/>
                <a:latin typeface="Times New Roman" panose="02020603050405020304" pitchFamily="18" charset="0"/>
                <a:ea typeface="Calibri" panose="020F0502020204030204" pitchFamily="34" charset="0"/>
                <a:cs typeface="Arial" panose="020B0604020202020204" pitchFamily="34" charset="0"/>
              </a:rPr>
              <a:t>students</a:t>
            </a:r>
            <a:r>
              <a:rPr lang="fr-FR" sz="1800" dirty="0">
                <a:effectLst/>
                <a:latin typeface="Times New Roman" panose="02020603050405020304" pitchFamily="18" charset="0"/>
                <a:ea typeface="Calibri" panose="020F0502020204030204" pitchFamily="34" charset="0"/>
                <a:cs typeface="Arial" panose="020B0604020202020204" pitchFamily="34" charset="0"/>
              </a:rPr>
              <a:t> </a:t>
            </a:r>
            <a:r>
              <a:rPr lang="fr-FR" sz="1800" dirty="0" err="1">
                <a:effectLst/>
                <a:latin typeface="Times New Roman" panose="02020603050405020304" pitchFamily="18" charset="0"/>
                <a:ea typeface="Calibri" panose="020F0502020204030204" pitchFamily="34" charset="0"/>
                <a:cs typeface="Arial" panose="020B0604020202020204" pitchFamily="34" charset="0"/>
              </a:rPr>
              <a:t>apply</a:t>
            </a:r>
            <a:r>
              <a:rPr lang="fr-FR" sz="1800" dirty="0">
                <a:effectLst/>
                <a:latin typeface="Times New Roman" panose="02020603050405020304" pitchFamily="18" charset="0"/>
                <a:ea typeface="Calibri" panose="020F0502020204030204" pitchFamily="34" charset="0"/>
                <a:cs typeface="Arial" panose="020B0604020202020204" pitchFamily="34" charset="0"/>
              </a:rPr>
              <a:t> </a:t>
            </a:r>
            <a:r>
              <a:rPr lang="fr-FR" sz="1800" dirty="0" err="1">
                <a:effectLst/>
                <a:latin typeface="Times New Roman" panose="02020603050405020304" pitchFamily="18" charset="0"/>
                <a:ea typeface="Calibri" panose="020F0502020204030204" pitchFamily="34" charset="0"/>
                <a:cs typeface="Arial" panose="020B0604020202020204" pitchFamily="34" charset="0"/>
              </a:rPr>
              <a:t>each</a:t>
            </a:r>
            <a:r>
              <a:rPr lang="fr-FR" sz="1800" dirty="0">
                <a:effectLst/>
                <a:latin typeface="Times New Roman" panose="02020603050405020304" pitchFamily="18" charset="0"/>
                <a:ea typeface="Calibri" panose="020F0502020204030204" pitchFamily="34" charset="0"/>
                <a:cs typeface="Arial" panose="020B0604020202020204" pitchFamily="34" charset="0"/>
              </a:rPr>
              <a:t> </a:t>
            </a:r>
            <a:r>
              <a:rPr lang="fr-FR" sz="1800" dirty="0" err="1">
                <a:effectLst/>
                <a:latin typeface="Times New Roman" panose="02020603050405020304" pitchFamily="18" charset="0"/>
                <a:ea typeface="Calibri" panose="020F0502020204030204" pitchFamily="34" charset="0"/>
                <a:cs typeface="Arial" panose="020B0604020202020204" pitchFamily="34" charset="0"/>
              </a:rPr>
              <a:t>year</a:t>
            </a:r>
            <a:r>
              <a:rPr lang="fr-FR" sz="1800" dirty="0">
                <a:effectLst/>
                <a:latin typeface="Times New Roman" panose="02020603050405020304" pitchFamily="18" charset="0"/>
                <a:ea typeface="Calibri" panose="020F0502020204030204" pitchFamily="34" charset="0"/>
                <a:cs typeface="Arial" panose="020B0604020202020204" pitchFamily="34" charset="0"/>
              </a:rPr>
              <a:t>. </a:t>
            </a:r>
            <a:r>
              <a:rPr lang="fr-FR" sz="1800" dirty="0" err="1">
                <a:effectLst/>
                <a:latin typeface="Times New Roman" panose="02020603050405020304" pitchFamily="18" charset="0"/>
                <a:ea typeface="Calibri" panose="020F0502020204030204" pitchFamily="34" charset="0"/>
                <a:cs typeface="Arial" panose="020B0604020202020204" pitchFamily="34" charset="0"/>
              </a:rPr>
              <a:t>However</a:t>
            </a:r>
            <a:r>
              <a:rPr lang="fr-FR" sz="1800" dirty="0">
                <a:effectLst/>
                <a:latin typeface="Times New Roman" panose="02020603050405020304" pitchFamily="18" charset="0"/>
                <a:ea typeface="Calibri" panose="020F0502020204030204" pitchFamily="34" charset="0"/>
                <a:cs typeface="Arial" panose="020B0604020202020204" pitchFamily="34" charset="0"/>
              </a:rPr>
              <a:t>, 17 000 (10%) </a:t>
            </a:r>
            <a:r>
              <a:rPr lang="fr-FR" sz="1800" dirty="0" err="1">
                <a:effectLst/>
                <a:latin typeface="Times New Roman" panose="02020603050405020304" pitchFamily="18" charset="0"/>
                <a:ea typeface="Calibri" panose="020F0502020204030204" pitchFamily="34" charset="0"/>
                <a:cs typeface="Arial" panose="020B0604020202020204" pitchFamily="34" charset="0"/>
              </a:rPr>
              <a:t>students</a:t>
            </a:r>
            <a:r>
              <a:rPr lang="fr-FR" sz="1800" dirty="0">
                <a:effectLst/>
                <a:latin typeface="Times New Roman" panose="02020603050405020304" pitchFamily="18" charset="0"/>
                <a:ea typeface="Calibri" panose="020F0502020204030204" pitchFamily="34" charset="0"/>
                <a:cs typeface="Arial" panose="020B0604020202020204" pitchFamily="34" charset="0"/>
              </a:rPr>
              <a:t> can </a:t>
            </a:r>
            <a:r>
              <a:rPr lang="fr-FR" sz="1800" dirty="0" err="1">
                <a:effectLst/>
                <a:latin typeface="Times New Roman" panose="02020603050405020304" pitchFamily="18" charset="0"/>
                <a:ea typeface="Calibri" panose="020F0502020204030204" pitchFamily="34" charset="0"/>
                <a:cs typeface="Arial" panose="020B0604020202020204" pitchFamily="34" charset="0"/>
              </a:rPr>
              <a:t>obtain</a:t>
            </a:r>
            <a:r>
              <a:rPr lang="fr-FR" sz="1800" dirty="0">
                <a:effectLst/>
                <a:latin typeface="Times New Roman" panose="02020603050405020304" pitchFamily="18" charset="0"/>
                <a:ea typeface="Calibri" panose="020F0502020204030204" pitchFamily="34" charset="0"/>
                <a:cs typeface="Arial" panose="020B0604020202020204" pitchFamily="34" charset="0"/>
              </a:rPr>
              <a:t> </a:t>
            </a:r>
            <a:r>
              <a:rPr lang="fr-FR" sz="1800" dirty="0" err="1">
                <a:effectLst/>
                <a:latin typeface="Times New Roman" panose="02020603050405020304" pitchFamily="18" charset="0"/>
                <a:ea typeface="Calibri" panose="020F0502020204030204" pitchFamily="34" charset="0"/>
                <a:cs typeface="Arial" panose="020B0604020202020204" pitchFamily="34" charset="0"/>
              </a:rPr>
              <a:t>scholarships</a:t>
            </a:r>
            <a:r>
              <a:rPr lang="fr-FR" sz="1800" dirty="0">
                <a:effectLst/>
                <a:latin typeface="Times New Roman" panose="02020603050405020304" pitchFamily="18" charset="0"/>
                <a:ea typeface="Calibri" panose="020F0502020204030204" pitchFamily="34" charset="0"/>
                <a:cs typeface="Arial" panose="020B0604020202020204" pitchFamily="34" charset="0"/>
              </a:rPr>
              <a:t>. </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114300" indent="0" algn="just">
              <a:lnSpc>
                <a:spcPct val="107000"/>
              </a:lnSpc>
              <a:buNone/>
            </a:pPr>
            <a:r>
              <a:rPr lang="fr-FR" sz="19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Basic </a:t>
            </a:r>
            <a:r>
              <a:rPr lang="fr-FR" sz="1900" b="1" dirty="0" err="1">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Criteria</a:t>
            </a:r>
            <a:r>
              <a:rPr lang="fr-FR" sz="19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for Application</a:t>
            </a:r>
            <a:r>
              <a:rPr lang="fr-FR" sz="1900" dirty="0">
                <a:effectLst/>
                <a:latin typeface="Times New Roman" panose="02020603050405020304" pitchFamily="18" charset="0"/>
                <a:ea typeface="Calibri" panose="020F0502020204030204" pitchFamily="34" charset="0"/>
                <a:cs typeface="Arial" panose="020B0604020202020204" pitchFamily="34" charset="0"/>
              </a:rPr>
              <a:t> </a:t>
            </a:r>
            <a:endParaRPr lang="tr-TR" sz="1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1900" dirty="0">
                <a:effectLst/>
                <a:latin typeface="Times New Roman" panose="02020603050405020304" pitchFamily="18" charset="0"/>
                <a:ea typeface="Calibri" panose="020F0502020204030204" pitchFamily="34" charset="0"/>
                <a:cs typeface="Arial" panose="020B0604020202020204" pitchFamily="34" charset="0"/>
              </a:rPr>
              <a:t>Minimum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academic</a:t>
            </a:r>
            <a:r>
              <a:rPr lang="fr-FR" sz="1900" dirty="0">
                <a:effectLst/>
                <a:latin typeface="Times New Roman" panose="02020603050405020304" pitchFamily="18" charset="0"/>
                <a:ea typeface="Calibri" panose="020F0502020204030204" pitchFamily="34" charset="0"/>
                <a:cs typeface="Arial" panose="020B0604020202020204" pitchFamily="34" charset="0"/>
              </a:rPr>
              <a:t>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achievement</a:t>
            </a:r>
            <a:r>
              <a:rPr lang="fr-FR" sz="1900" dirty="0">
                <a:effectLst/>
                <a:latin typeface="Times New Roman" panose="02020603050405020304" pitchFamily="18" charset="0"/>
                <a:ea typeface="Calibri" panose="020F0502020204030204" pitchFamily="34" charset="0"/>
                <a:cs typeface="Arial" panose="020B0604020202020204" pitchFamily="34" charset="0"/>
              </a:rPr>
              <a:t> for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undergraduate</a:t>
            </a:r>
            <a:r>
              <a:rPr lang="fr-FR" sz="1900" dirty="0">
                <a:effectLst/>
                <a:latin typeface="Times New Roman" panose="02020603050405020304" pitchFamily="18" charset="0"/>
                <a:ea typeface="Calibri" panose="020F0502020204030204" pitchFamily="34" charset="0"/>
                <a:cs typeface="Arial" panose="020B0604020202020204" pitchFamily="34" charset="0"/>
              </a:rPr>
              <a:t>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applicants</a:t>
            </a:r>
            <a:r>
              <a:rPr lang="fr-FR" sz="1900" dirty="0">
                <a:effectLst/>
                <a:latin typeface="Times New Roman" panose="02020603050405020304" pitchFamily="18" charset="0"/>
                <a:ea typeface="Calibri" panose="020F0502020204030204" pitchFamily="34" charset="0"/>
                <a:cs typeface="Arial" panose="020B0604020202020204" pitchFamily="34" charset="0"/>
              </a:rPr>
              <a:t>: 70%</a:t>
            </a:r>
            <a:endParaRPr lang="tr-TR" sz="1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1900" dirty="0">
                <a:effectLst/>
                <a:latin typeface="Times New Roman" panose="02020603050405020304" pitchFamily="18" charset="0"/>
                <a:ea typeface="Calibri" panose="020F0502020204030204" pitchFamily="34" charset="0"/>
                <a:cs typeface="Arial" panose="020B0604020202020204" pitchFamily="34" charset="0"/>
              </a:rPr>
              <a:t>Minimum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academic</a:t>
            </a:r>
            <a:r>
              <a:rPr lang="fr-FR" sz="1900" dirty="0">
                <a:effectLst/>
                <a:latin typeface="Times New Roman" panose="02020603050405020304" pitchFamily="18" charset="0"/>
                <a:ea typeface="Calibri" panose="020F0502020204030204" pitchFamily="34" charset="0"/>
                <a:cs typeface="Arial" panose="020B0604020202020204" pitchFamily="34" charset="0"/>
              </a:rPr>
              <a:t>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achievement</a:t>
            </a:r>
            <a:r>
              <a:rPr lang="fr-FR" sz="1900" dirty="0">
                <a:effectLst/>
                <a:latin typeface="Times New Roman" panose="02020603050405020304" pitchFamily="18" charset="0"/>
                <a:ea typeface="Calibri" panose="020F0502020204030204" pitchFamily="34" charset="0"/>
                <a:cs typeface="Arial" panose="020B0604020202020204" pitchFamily="34" charset="0"/>
              </a:rPr>
              <a:t> for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Master's</a:t>
            </a:r>
            <a:r>
              <a:rPr lang="fr-FR" sz="1900" dirty="0">
                <a:effectLst/>
                <a:latin typeface="Times New Roman" panose="02020603050405020304" pitchFamily="18" charset="0"/>
                <a:ea typeface="Calibri" panose="020F0502020204030204" pitchFamily="34" charset="0"/>
                <a:cs typeface="Arial" panose="020B0604020202020204" pitchFamily="34" charset="0"/>
              </a:rPr>
              <a:t> and Doctoral candidates : 75%</a:t>
            </a:r>
            <a:endParaRPr lang="tr-TR" sz="1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1900" dirty="0">
                <a:effectLst/>
                <a:latin typeface="Times New Roman" panose="02020603050405020304" pitchFamily="18" charset="0"/>
                <a:ea typeface="Calibri" panose="020F0502020204030204" pitchFamily="34" charset="0"/>
                <a:cs typeface="Arial" panose="020B0604020202020204" pitchFamily="34" charset="0"/>
              </a:rPr>
              <a:t>Minimum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academic</a:t>
            </a:r>
            <a:r>
              <a:rPr lang="fr-FR" sz="1900" dirty="0">
                <a:effectLst/>
                <a:latin typeface="Times New Roman" panose="02020603050405020304" pitchFamily="18" charset="0"/>
                <a:ea typeface="Calibri" panose="020F0502020204030204" pitchFamily="34" charset="0"/>
                <a:cs typeface="Arial" panose="020B0604020202020204" pitchFamily="34" charset="0"/>
              </a:rPr>
              <a:t>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achievement</a:t>
            </a:r>
            <a:r>
              <a:rPr lang="fr-FR" sz="1900" dirty="0">
                <a:effectLst/>
                <a:latin typeface="Times New Roman" panose="02020603050405020304" pitchFamily="18" charset="0"/>
                <a:ea typeface="Calibri" panose="020F0502020204030204" pitchFamily="34" charset="0"/>
                <a:cs typeface="Arial" panose="020B0604020202020204" pitchFamily="34" charset="0"/>
              </a:rPr>
              <a:t> for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Health</a:t>
            </a:r>
            <a:r>
              <a:rPr lang="fr-FR" sz="1900" dirty="0">
                <a:effectLst/>
                <a:latin typeface="Times New Roman" panose="02020603050405020304" pitchFamily="18" charset="0"/>
                <a:ea typeface="Calibri" panose="020F0502020204030204" pitchFamily="34" charset="0"/>
                <a:cs typeface="Arial" panose="020B0604020202020204" pitchFamily="34" charset="0"/>
              </a:rPr>
              <a:t>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Medicine</a:t>
            </a:r>
            <a:r>
              <a:rPr lang="fr-FR" sz="1900" dirty="0">
                <a:effectLst/>
                <a:latin typeface="Times New Roman" panose="02020603050405020304" pitchFamily="18" charset="0"/>
                <a:ea typeface="Calibri" panose="020F0502020204030204" pitchFamily="34" charset="0"/>
                <a:cs typeface="Arial" panose="020B0604020202020204" pitchFamily="34" charset="0"/>
              </a:rPr>
              <a:t>, Dental </a:t>
            </a:r>
            <a:r>
              <a:rPr lang="tr-TR" sz="1900" dirty="0">
                <a:effectLst/>
                <a:latin typeface="Times New Roman" panose="02020603050405020304" pitchFamily="18" charset="0"/>
                <a:ea typeface="Calibri" panose="020F0502020204030204" pitchFamily="34" charset="0"/>
                <a:cs typeface="Arial" panose="020B0604020202020204" pitchFamily="34" charset="0"/>
              </a:rPr>
              <a:t>,</a:t>
            </a:r>
            <a:r>
              <a:rPr lang="fr-FR" sz="1900" dirty="0">
                <a:effectLst/>
                <a:latin typeface="Times New Roman" panose="02020603050405020304" pitchFamily="18" charset="0"/>
                <a:ea typeface="Calibri" panose="020F0502020204030204" pitchFamily="34" charset="0"/>
                <a:cs typeface="Arial" panose="020B0604020202020204" pitchFamily="34" charset="0"/>
              </a:rPr>
              <a:t>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Pharmacy</a:t>
            </a:r>
            <a:r>
              <a:rPr lang="fr-FR" sz="1900" dirty="0">
                <a:effectLst/>
                <a:latin typeface="Times New Roman" panose="02020603050405020304" pitchFamily="18" charset="0"/>
                <a:ea typeface="Calibri" panose="020F0502020204030204" pitchFamily="34" charset="0"/>
                <a:cs typeface="Arial" panose="020B0604020202020204" pitchFamily="34" charset="0"/>
              </a:rPr>
              <a:t>)candidates: 90%</a:t>
            </a:r>
            <a:endParaRPr lang="tr-TR" sz="1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1900" dirty="0">
                <a:effectLst/>
                <a:latin typeface="Times New Roman" panose="02020603050405020304" pitchFamily="18" charset="0"/>
                <a:ea typeface="Calibri" panose="020F0502020204030204" pitchFamily="34" charset="0"/>
                <a:cs typeface="Arial" panose="020B0604020202020204" pitchFamily="34" charset="0"/>
              </a:rPr>
              <a:t>For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undergraduate</a:t>
            </a:r>
            <a:r>
              <a:rPr lang="fr-FR" sz="1900" dirty="0">
                <a:effectLst/>
                <a:latin typeface="Times New Roman" panose="02020603050405020304" pitchFamily="18" charset="0"/>
                <a:ea typeface="Calibri" panose="020F0502020204030204" pitchFamily="34" charset="0"/>
                <a:cs typeface="Arial" panose="020B0604020202020204" pitchFamily="34" charset="0"/>
              </a:rPr>
              <a:t> programs :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Being</a:t>
            </a:r>
            <a:r>
              <a:rPr lang="fr-FR" sz="1900" dirty="0">
                <a:effectLst/>
                <a:latin typeface="Times New Roman" panose="02020603050405020304" pitchFamily="18" charset="0"/>
                <a:ea typeface="Calibri" panose="020F0502020204030204" pitchFamily="34" charset="0"/>
                <a:cs typeface="Arial" panose="020B0604020202020204" pitchFamily="34" charset="0"/>
              </a:rPr>
              <a:t>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under</a:t>
            </a:r>
            <a:r>
              <a:rPr lang="fr-FR" sz="1900" dirty="0">
                <a:effectLst/>
                <a:latin typeface="Times New Roman" panose="02020603050405020304" pitchFamily="18" charset="0"/>
                <a:ea typeface="Calibri" panose="020F0502020204030204" pitchFamily="34" charset="0"/>
                <a:cs typeface="Arial" panose="020B0604020202020204" pitchFamily="34" charset="0"/>
              </a:rPr>
              <a:t> the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age</a:t>
            </a:r>
            <a:r>
              <a:rPr lang="fr-FR" sz="1900" dirty="0">
                <a:effectLst/>
                <a:latin typeface="Times New Roman" panose="02020603050405020304" pitchFamily="18" charset="0"/>
                <a:ea typeface="Calibri" panose="020F0502020204030204" pitchFamily="34" charset="0"/>
                <a:cs typeface="Arial" panose="020B0604020202020204" pitchFamily="34" charset="0"/>
              </a:rPr>
              <a:t> of 21</a:t>
            </a:r>
            <a:endParaRPr lang="tr-TR" sz="1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1900" dirty="0">
                <a:effectLst/>
                <a:latin typeface="Times New Roman" panose="02020603050405020304" pitchFamily="18" charset="0"/>
                <a:ea typeface="Calibri" panose="020F0502020204030204" pitchFamily="34" charset="0"/>
                <a:cs typeface="Arial" panose="020B0604020202020204" pitchFamily="34" charset="0"/>
              </a:rPr>
              <a:t>For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Master's</a:t>
            </a:r>
            <a:r>
              <a:rPr lang="fr-FR" sz="1900" dirty="0">
                <a:effectLst/>
                <a:latin typeface="Times New Roman" panose="02020603050405020304" pitchFamily="18" charset="0"/>
                <a:ea typeface="Calibri" panose="020F0502020204030204" pitchFamily="34" charset="0"/>
                <a:cs typeface="Arial" panose="020B0604020202020204" pitchFamily="34" charset="0"/>
              </a:rPr>
              <a:t> programs :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Being</a:t>
            </a:r>
            <a:r>
              <a:rPr lang="fr-FR" sz="1900" dirty="0">
                <a:effectLst/>
                <a:latin typeface="Times New Roman" panose="02020603050405020304" pitchFamily="18" charset="0"/>
                <a:ea typeface="Calibri" panose="020F0502020204030204" pitchFamily="34" charset="0"/>
                <a:cs typeface="Arial" panose="020B0604020202020204" pitchFamily="34" charset="0"/>
              </a:rPr>
              <a:t>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under</a:t>
            </a:r>
            <a:r>
              <a:rPr lang="fr-FR" sz="1900" dirty="0">
                <a:effectLst/>
                <a:latin typeface="Times New Roman" panose="02020603050405020304" pitchFamily="18" charset="0"/>
                <a:ea typeface="Calibri" panose="020F0502020204030204" pitchFamily="34" charset="0"/>
                <a:cs typeface="Arial" panose="020B0604020202020204" pitchFamily="34" charset="0"/>
              </a:rPr>
              <a:t> the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age</a:t>
            </a:r>
            <a:r>
              <a:rPr lang="fr-FR" sz="1900" dirty="0">
                <a:effectLst/>
                <a:latin typeface="Times New Roman" panose="02020603050405020304" pitchFamily="18" charset="0"/>
                <a:ea typeface="Calibri" panose="020F0502020204030204" pitchFamily="34" charset="0"/>
                <a:cs typeface="Arial" panose="020B0604020202020204" pitchFamily="34" charset="0"/>
              </a:rPr>
              <a:t> of 30</a:t>
            </a:r>
            <a:endParaRPr lang="tr-TR" sz="1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Symbol" panose="05050102010706020507" pitchFamily="18" charset="2"/>
              <a:buChar char=""/>
            </a:pPr>
            <a:r>
              <a:rPr lang="fr-FR" sz="1900" dirty="0">
                <a:effectLst/>
                <a:latin typeface="Times New Roman" panose="02020603050405020304" pitchFamily="18" charset="0"/>
                <a:ea typeface="Calibri" panose="020F0502020204030204" pitchFamily="34" charset="0"/>
                <a:cs typeface="Arial" panose="020B0604020202020204" pitchFamily="34" charset="0"/>
              </a:rPr>
              <a:t>For doctoral programs :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Being</a:t>
            </a:r>
            <a:r>
              <a:rPr lang="fr-FR" sz="1900" dirty="0">
                <a:effectLst/>
                <a:latin typeface="Times New Roman" panose="02020603050405020304" pitchFamily="18" charset="0"/>
                <a:ea typeface="Calibri" panose="020F0502020204030204" pitchFamily="34" charset="0"/>
                <a:cs typeface="Arial" panose="020B0604020202020204" pitchFamily="34" charset="0"/>
              </a:rPr>
              <a:t>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under</a:t>
            </a:r>
            <a:r>
              <a:rPr lang="fr-FR" sz="1900" dirty="0">
                <a:effectLst/>
                <a:latin typeface="Times New Roman" panose="02020603050405020304" pitchFamily="18" charset="0"/>
                <a:ea typeface="Calibri" panose="020F0502020204030204" pitchFamily="34" charset="0"/>
                <a:cs typeface="Arial" panose="020B0604020202020204" pitchFamily="34" charset="0"/>
              </a:rPr>
              <a:t> the </a:t>
            </a:r>
            <a:r>
              <a:rPr lang="fr-FR" sz="1900" dirty="0" err="1">
                <a:effectLst/>
                <a:latin typeface="Times New Roman" panose="02020603050405020304" pitchFamily="18" charset="0"/>
                <a:ea typeface="Calibri" panose="020F0502020204030204" pitchFamily="34" charset="0"/>
                <a:cs typeface="Arial" panose="020B0604020202020204" pitchFamily="34" charset="0"/>
              </a:rPr>
              <a:t>age</a:t>
            </a:r>
            <a:r>
              <a:rPr lang="fr-FR" sz="1900" dirty="0">
                <a:effectLst/>
                <a:latin typeface="Times New Roman" panose="02020603050405020304" pitchFamily="18" charset="0"/>
                <a:ea typeface="Calibri" panose="020F0502020204030204" pitchFamily="34" charset="0"/>
                <a:cs typeface="Arial" panose="020B0604020202020204" pitchFamily="34" charset="0"/>
              </a:rPr>
              <a:t> of 35 </a:t>
            </a:r>
            <a:endParaRPr lang="tr-TR" sz="1900" dirty="0">
              <a:effectLst/>
              <a:latin typeface="Calibri" panose="020F0502020204030204" pitchFamily="34" charset="0"/>
              <a:ea typeface="Calibri" panose="020F0502020204030204" pitchFamily="34" charset="0"/>
              <a:cs typeface="Arial" panose="020B0604020202020204" pitchFamily="34" charset="0"/>
            </a:endParaRPr>
          </a:p>
          <a:p>
            <a:endParaRPr lang="tr-TR" dirty="0">
              <a:solidFill>
                <a:srgbClr val="FF0000"/>
              </a:solidFill>
            </a:endParaRPr>
          </a:p>
        </p:txBody>
      </p:sp>
      <p:sp>
        <p:nvSpPr>
          <p:cNvPr id="4" name="3 Veri Yer Tutucusu"/>
          <p:cNvSpPr>
            <a:spLocks noGrp="1"/>
          </p:cNvSpPr>
          <p:nvPr>
            <p:ph type="dt" sz="half" idx="10"/>
          </p:nvPr>
        </p:nvSpPr>
        <p:spPr/>
        <p:txBody>
          <a:bodyPr/>
          <a:lstStyle/>
          <a:p>
            <a:fld id="{2D672949-F506-4EA4-AD4D-49C557345A6C}" type="datetime1">
              <a:rPr lang="tr-TR" smtClean="0"/>
              <a:t>23.11.2020</a:t>
            </a:fld>
            <a:endParaRPr lang="tr-TR"/>
          </a:p>
        </p:txBody>
      </p:sp>
      <p:sp>
        <p:nvSpPr>
          <p:cNvPr id="5" name="4 Slayt Numarası Yer Tutucusu"/>
          <p:cNvSpPr>
            <a:spLocks noGrp="1"/>
          </p:cNvSpPr>
          <p:nvPr>
            <p:ph type="sldNum" sz="quarter" idx="12"/>
          </p:nvPr>
        </p:nvSpPr>
        <p:spPr/>
        <p:txBody>
          <a:bodyPr/>
          <a:lstStyle/>
          <a:p>
            <a:fld id="{1269076F-BC5C-4CE1-9424-368761B3A4BD}" type="slidenum">
              <a:rPr lang="tr-TR" smtClean="0"/>
              <a:pPr/>
              <a:t>8</a:t>
            </a:fld>
            <a:endParaRPr lang="tr-T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C0BA51-DD2E-47B4-ACB9-873FFEC95593}"/>
              </a:ext>
            </a:extLst>
          </p:cNvPr>
          <p:cNvSpPr>
            <a:spLocks noGrp="1"/>
          </p:cNvSpPr>
          <p:nvPr>
            <p:ph type="title"/>
          </p:nvPr>
        </p:nvSpPr>
        <p:spPr>
          <a:xfrm>
            <a:off x="457200" y="239151"/>
            <a:ext cx="8229600" cy="1361049"/>
          </a:xfrm>
        </p:spPr>
        <p:txBody>
          <a:bodyPr>
            <a:normAutofit fontScale="90000"/>
          </a:bodyPr>
          <a:lstStyle/>
          <a:p>
            <a:pPr>
              <a:lnSpc>
                <a:spcPct val="107000"/>
              </a:lnSpc>
              <a:spcAft>
                <a:spcPts val="800"/>
              </a:spcAft>
            </a:pPr>
            <a:br>
              <a:rPr lang="tr-TR" sz="31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br>
            <a:r>
              <a:rPr lang="fr-FR" sz="31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SCHOLARSHIP OPPORTUNITIES AND APPLICATION REQUIREMENTS</a:t>
            </a:r>
            <a:br>
              <a:rPr lang="tr-TR" sz="4000" dirty="0">
                <a:effectLst/>
                <a:latin typeface="Calibri" panose="020F0502020204030204" pitchFamily="34" charset="0"/>
                <a:ea typeface="Calibri" panose="020F0502020204030204" pitchFamily="34" charset="0"/>
                <a:cs typeface="Arial" panose="020B0604020202020204" pitchFamily="34" charset="0"/>
              </a:rPr>
            </a:br>
            <a:endParaRPr lang="tr-TR" dirty="0"/>
          </a:p>
        </p:txBody>
      </p:sp>
      <p:sp>
        <p:nvSpPr>
          <p:cNvPr id="3" name="İçerik Yer Tutucusu 2">
            <a:extLst>
              <a:ext uri="{FF2B5EF4-FFF2-40B4-BE49-F238E27FC236}">
                <a16:creationId xmlns:a16="http://schemas.microsoft.com/office/drawing/2014/main" id="{F51B3866-4276-4B5D-A794-82EED3848270}"/>
              </a:ext>
            </a:extLst>
          </p:cNvPr>
          <p:cNvSpPr>
            <a:spLocks noGrp="1"/>
          </p:cNvSpPr>
          <p:nvPr>
            <p:ph idx="1"/>
          </p:nvPr>
        </p:nvSpPr>
        <p:spPr>
          <a:xfrm>
            <a:off x="457200" y="1600200"/>
            <a:ext cx="8229600" cy="4853136"/>
          </a:xfrm>
        </p:spPr>
        <p:txBody>
          <a:bodyPr>
            <a:normAutofit fontScale="92500"/>
          </a:bodyPr>
          <a:lstStyle/>
          <a:p>
            <a:pPr marL="0" indent="0" algn="just">
              <a:lnSpc>
                <a:spcPct val="107000"/>
              </a:lnSpc>
              <a:spcAft>
                <a:spcPts val="800"/>
              </a:spcAft>
              <a:buNone/>
            </a:pPr>
            <a:r>
              <a:rPr lang="fr-FR"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DISCOUNT SCHOLARSHIPS OF SPECIAL UNIVERSITIES :</a:t>
            </a:r>
            <a:endParaRPr lang="tr-TR"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Many</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Private</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universities</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offer</a:t>
            </a:r>
            <a:r>
              <a:rPr lang="fr-FR" sz="2400" dirty="0">
                <a:effectLst/>
                <a:latin typeface="Times New Roman" panose="02020603050405020304" pitchFamily="18" charset="0"/>
                <a:ea typeface="Calibri" panose="020F0502020204030204" pitchFamily="34" charset="0"/>
                <a:cs typeface="Arial" panose="020B0604020202020204" pitchFamily="34" charset="0"/>
              </a:rPr>
              <a:t> discounts on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tuition</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fees</a:t>
            </a:r>
            <a:r>
              <a:rPr lang="fr-FR" sz="2400" dirty="0">
                <a:effectLst/>
                <a:latin typeface="Times New Roman" panose="02020603050405020304" pitchFamily="18" charset="0"/>
                <a:ea typeface="Calibri" panose="020F0502020204030204" pitchFamily="34" charset="0"/>
                <a:cs typeface="Arial" panose="020B0604020202020204" pitchFamily="34" charset="0"/>
              </a:rPr>
              <a:t> for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successful</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students</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Each</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university</a:t>
            </a:r>
            <a:r>
              <a:rPr lang="fr-FR" sz="2400" dirty="0">
                <a:effectLst/>
                <a:latin typeface="Times New Roman" panose="02020603050405020304" pitchFamily="18" charset="0"/>
                <a:ea typeface="Calibri" panose="020F0502020204030204" pitchFamily="34" charset="0"/>
                <a:cs typeface="Arial" panose="020B0604020202020204" pitchFamily="34" charset="0"/>
              </a:rPr>
              <a:t> has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different</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criteria</a:t>
            </a:r>
            <a:r>
              <a:rPr lang="fr-FR" sz="2400" dirty="0">
                <a:effectLst/>
                <a:latin typeface="Times New Roman" panose="02020603050405020304" pitchFamily="18" charset="0"/>
                <a:ea typeface="Calibri" panose="020F0502020204030204" pitchFamily="34" charset="0"/>
                <a:cs typeface="Arial" panose="020B0604020202020204" pitchFamily="34" charset="0"/>
              </a:rPr>
              <a:t> for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success</a:t>
            </a:r>
            <a:r>
              <a:rPr lang="fr-FR" sz="2400" dirty="0">
                <a:effectLst/>
                <a:latin typeface="Times New Roman" panose="02020603050405020304" pitchFamily="18" charset="0"/>
                <a:ea typeface="Calibri" panose="020F0502020204030204" pitchFamily="34" charset="0"/>
                <a:cs typeface="Arial" panose="020B0604020202020204" pitchFamily="34" charset="0"/>
              </a:rPr>
              <a:t>. There are 25,50,75% discount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scholarships</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according</a:t>
            </a:r>
            <a:r>
              <a:rPr lang="fr-FR" sz="2400" dirty="0">
                <a:effectLst/>
                <a:latin typeface="Times New Roman" panose="02020603050405020304" pitchFamily="18" charset="0"/>
                <a:ea typeface="Calibri" panose="020F0502020204030204" pitchFamily="34" charset="0"/>
                <a:cs typeface="Arial" panose="020B0604020202020204" pitchFamily="34" charset="0"/>
              </a:rPr>
              <a:t> to the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your</a:t>
            </a:r>
            <a:r>
              <a:rPr lang="fr-FR" sz="2400" dirty="0">
                <a:effectLst/>
                <a:latin typeface="Times New Roman" panose="02020603050405020304" pitchFamily="18" charset="0"/>
                <a:ea typeface="Calibri" panose="020F0502020204030204" pitchFamily="34" charset="0"/>
                <a:cs typeface="Arial" panose="020B0604020202020204" pitchFamily="34" charset="0"/>
              </a:rPr>
              <a:t> score. In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fact</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those</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who</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obtain</a:t>
            </a:r>
            <a:r>
              <a:rPr lang="fr-FR" sz="2400" dirty="0">
                <a:effectLst/>
                <a:latin typeface="Times New Roman" panose="02020603050405020304" pitchFamily="18" charset="0"/>
                <a:ea typeface="Calibri" panose="020F0502020204030204" pitchFamily="34" charset="0"/>
                <a:cs typeface="Arial" panose="020B0604020202020204" pitchFamily="34" charset="0"/>
              </a:rPr>
              <a:t> 100% discount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scholarship</a:t>
            </a:r>
            <a:r>
              <a:rPr lang="fr-FR" sz="2400" dirty="0">
                <a:effectLst/>
                <a:latin typeface="Times New Roman" panose="02020603050405020304" pitchFamily="18" charset="0"/>
                <a:ea typeface="Calibri" panose="020F0502020204030204" pitchFamily="34" charset="0"/>
                <a:cs typeface="Arial" panose="020B0604020202020204" pitchFamily="34" charset="0"/>
              </a:rPr>
              <a:t> can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study</a:t>
            </a:r>
            <a:r>
              <a:rPr lang="fr-FR" sz="2400" dirty="0">
                <a:effectLst/>
                <a:latin typeface="Times New Roman" panose="02020603050405020304" pitchFamily="18" charset="0"/>
                <a:ea typeface="Calibri" panose="020F0502020204030204" pitchFamily="34" charset="0"/>
                <a:cs typeface="Arial" panose="020B0604020202020204" pitchFamily="34" charset="0"/>
              </a:rPr>
              <a:t>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private</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universities</a:t>
            </a:r>
            <a:r>
              <a:rPr lang="fr-FR" sz="2400" dirty="0">
                <a:effectLst/>
                <a:latin typeface="Times New Roman" panose="02020603050405020304" pitchFamily="18" charset="0"/>
                <a:ea typeface="Calibri" panose="020F0502020204030204" pitchFamily="34" charset="0"/>
                <a:cs typeface="Arial" panose="020B0604020202020204" pitchFamily="34" charset="0"/>
              </a:rPr>
              <a:t> for free.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We</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find</a:t>
            </a:r>
            <a:r>
              <a:rPr lang="fr-FR" sz="2400" dirty="0">
                <a:effectLst/>
                <a:latin typeface="Times New Roman" panose="02020603050405020304" pitchFamily="18" charset="0"/>
                <a:ea typeface="Calibri" panose="020F0502020204030204" pitchFamily="34" charset="0"/>
                <a:cs typeface="Arial" panose="020B0604020202020204" pitchFamily="34" charset="0"/>
              </a:rPr>
              <a:t> the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most</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suitable</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scholarships</a:t>
            </a:r>
            <a:r>
              <a:rPr lang="fr-FR" sz="2400" dirty="0">
                <a:effectLst/>
                <a:latin typeface="Times New Roman" panose="02020603050405020304" pitchFamily="18" charset="0"/>
                <a:ea typeface="Calibri" panose="020F0502020204030204" pitchFamily="34" charset="0"/>
                <a:cs typeface="Arial" panose="020B0604020202020204" pitchFamily="34" charset="0"/>
              </a:rPr>
              <a:t> for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students</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who</a:t>
            </a:r>
            <a:r>
              <a:rPr lang="fr-FR" sz="2400" dirty="0">
                <a:effectLst/>
                <a:latin typeface="Times New Roman" panose="02020603050405020304" pitchFamily="18" charset="0"/>
                <a:ea typeface="Calibri" panose="020F0502020204030204" pitchFamily="34" charset="0"/>
                <a:cs typeface="Arial" panose="020B0604020202020204" pitchFamily="34" charset="0"/>
              </a:rPr>
              <a:t> have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pre-registered</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with</a:t>
            </a:r>
            <a:r>
              <a:rPr lang="fr-FR" sz="2400" dirty="0">
                <a:effectLst/>
                <a:latin typeface="Times New Roman" panose="02020603050405020304" pitchFamily="18" charset="0"/>
                <a:ea typeface="Calibri" panose="020F0502020204030204" pitchFamily="34" charset="0"/>
                <a:cs typeface="Arial" panose="020B0604020202020204" pitchFamily="34" charset="0"/>
              </a:rPr>
              <a:t> us</a:t>
            </a:r>
            <a:r>
              <a:rPr lang="fr-FR" sz="2000" dirty="0">
                <a:effectLst/>
                <a:latin typeface="Times New Roman" panose="02020603050405020304" pitchFamily="18" charset="0"/>
                <a:ea typeface="Calibri" panose="020F0502020204030204" pitchFamily="34" charset="0"/>
                <a:cs typeface="Arial" panose="020B0604020202020204" pitchFamily="34" charset="0"/>
              </a:rPr>
              <a:t>.</a:t>
            </a:r>
            <a:endParaRPr lang="tr-TR" sz="20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fr-FR" sz="18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OTHER SCHOLARSHIPS</a:t>
            </a:r>
            <a:r>
              <a:rPr lang="fr-FR" sz="1800" dirty="0">
                <a:effectLst/>
                <a:latin typeface="Times New Roman" panose="02020603050405020304" pitchFamily="18" charset="0"/>
                <a:ea typeface="Calibri" panose="020F0502020204030204" pitchFamily="34" charset="0"/>
                <a:cs typeface="Arial" panose="020B0604020202020204" pitchFamily="34" charset="0"/>
              </a:rPr>
              <a:t> </a:t>
            </a:r>
            <a:endParaRPr lang="tr-TR" sz="1800" dirty="0">
              <a:effectLst/>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fr-FR" sz="18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Some</a:t>
            </a:r>
            <a:r>
              <a:rPr lang="fr-FR" sz="2400" dirty="0">
                <a:effectLst/>
                <a:latin typeface="Times New Roman" panose="02020603050405020304" pitchFamily="18" charset="0"/>
                <a:ea typeface="Calibri" panose="020F0502020204030204" pitchFamily="34" charset="0"/>
                <a:cs typeface="Arial" panose="020B0604020202020204" pitchFamily="34" charset="0"/>
              </a:rPr>
              <a:t> Organizations and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Foundations</a:t>
            </a:r>
            <a:r>
              <a:rPr lang="fr-FR" sz="2400" dirty="0">
                <a:effectLst/>
                <a:latin typeface="Times New Roman" panose="02020603050405020304" pitchFamily="18" charset="0"/>
                <a:ea typeface="Calibri" panose="020F0502020204030204" pitchFamily="34" charset="0"/>
                <a:cs typeface="Arial" panose="020B0604020202020204" pitchFamily="34" charset="0"/>
              </a:rPr>
              <a:t> continue to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operate</a:t>
            </a:r>
            <a:r>
              <a:rPr lang="fr-FR" sz="2400" dirty="0">
                <a:effectLst/>
                <a:latin typeface="Times New Roman" panose="02020603050405020304" pitchFamily="18" charset="0"/>
                <a:ea typeface="Calibri" panose="020F0502020204030204" pitchFamily="34" charset="0"/>
                <a:cs typeface="Arial" panose="020B0604020202020204" pitchFamily="34" charset="0"/>
              </a:rPr>
              <a:t> in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Turkey</a:t>
            </a:r>
            <a:r>
              <a:rPr lang="fr-FR" sz="2400" dirty="0">
                <a:effectLst/>
                <a:latin typeface="Times New Roman" panose="02020603050405020304" pitchFamily="18" charset="0"/>
                <a:ea typeface="Calibri" panose="020F0502020204030204" pitchFamily="34" charset="0"/>
                <a:cs typeface="Arial" panose="020B0604020202020204" pitchFamily="34" charset="0"/>
              </a:rPr>
              <a:t> and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offers</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scholarships</a:t>
            </a:r>
            <a:r>
              <a:rPr lang="fr-FR" sz="2400" dirty="0">
                <a:effectLst/>
                <a:latin typeface="Times New Roman" panose="02020603050405020304" pitchFamily="18" charset="0"/>
                <a:ea typeface="Calibri" panose="020F0502020204030204" pitchFamily="34" charset="0"/>
                <a:cs typeface="Arial" panose="020B0604020202020204" pitchFamily="34" charset="0"/>
              </a:rPr>
              <a:t> to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foreign</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students</a:t>
            </a:r>
            <a:r>
              <a:rPr lang="fr-FR" sz="2400" dirty="0">
                <a:effectLst/>
                <a:latin typeface="Times New Roman" panose="02020603050405020304" pitchFamily="18" charset="0"/>
                <a:ea typeface="Calibri" panose="020F0502020204030204" pitchFamily="34" charset="0"/>
                <a:cs typeface="Arial" panose="020B0604020202020204" pitchFamily="34" charset="0"/>
              </a:rPr>
              <a:t> as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successful</a:t>
            </a:r>
            <a:r>
              <a:rPr lang="fr-FR" sz="2400" dirty="0">
                <a:effectLst/>
                <a:latin typeface="Times New Roman" panose="02020603050405020304" pitchFamily="18" charset="0"/>
                <a:ea typeface="Calibri" panose="020F0502020204030204" pitchFamily="34" charset="0"/>
                <a:cs typeface="Arial" panose="020B0604020202020204" pitchFamily="34" charset="0"/>
              </a:rPr>
              <a:t> cash. Once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you</a:t>
            </a:r>
            <a:r>
              <a:rPr lang="fr-FR" sz="2400" dirty="0">
                <a:effectLst/>
                <a:latin typeface="Times New Roman" panose="02020603050405020304" pitchFamily="18" charset="0"/>
                <a:ea typeface="Calibri" panose="020F0502020204030204" pitchFamily="34" charset="0"/>
                <a:cs typeface="Arial" panose="020B0604020202020204" pitchFamily="34" charset="0"/>
              </a:rPr>
              <a:t> start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university</a:t>
            </a:r>
            <a:r>
              <a:rPr lang="fr-FR" sz="2400" dirty="0">
                <a:effectLst/>
                <a:latin typeface="Times New Roman" panose="02020603050405020304" pitchFamily="18" charset="0"/>
                <a:ea typeface="Calibri" panose="020F0502020204030204" pitchFamily="34" charset="0"/>
                <a:cs typeface="Arial" panose="020B0604020202020204" pitchFamily="34" charset="0"/>
              </a:rPr>
              <a:t> in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Turkey</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you</a:t>
            </a:r>
            <a:r>
              <a:rPr lang="fr-FR" sz="2400" dirty="0">
                <a:effectLst/>
                <a:latin typeface="Times New Roman" panose="02020603050405020304" pitchFamily="18" charset="0"/>
                <a:ea typeface="Calibri" panose="020F0502020204030204" pitchFamily="34" charset="0"/>
                <a:cs typeface="Arial" panose="020B0604020202020204" pitchFamily="34" charset="0"/>
              </a:rPr>
              <a:t> must follow the Web sites of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these</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r>
              <a:rPr lang="fr-FR" sz="2400" dirty="0" err="1">
                <a:effectLst/>
                <a:latin typeface="Times New Roman" panose="02020603050405020304" pitchFamily="18" charset="0"/>
                <a:ea typeface="Calibri" panose="020F0502020204030204" pitchFamily="34" charset="0"/>
                <a:cs typeface="Arial" panose="020B0604020202020204" pitchFamily="34" charset="0"/>
              </a:rPr>
              <a:t>organizations</a:t>
            </a:r>
            <a:r>
              <a:rPr lang="fr-FR" sz="2400" dirty="0">
                <a:effectLst/>
                <a:latin typeface="Times New Roman" panose="02020603050405020304" pitchFamily="18" charset="0"/>
                <a:ea typeface="Calibri" panose="020F0502020204030204" pitchFamily="34" charset="0"/>
                <a:cs typeface="Arial" panose="020B0604020202020204" pitchFamily="34" charset="0"/>
              </a:rPr>
              <a:t>. </a:t>
            </a:r>
            <a:endParaRPr lang="tr-TR" sz="2400" dirty="0">
              <a:effectLst/>
              <a:latin typeface="Calibri" panose="020F0502020204030204" pitchFamily="34" charset="0"/>
              <a:ea typeface="Calibri" panose="020F0502020204030204" pitchFamily="34" charset="0"/>
              <a:cs typeface="Arial" panose="020B0604020202020204" pitchFamily="34" charset="0"/>
            </a:endParaRPr>
          </a:p>
          <a:p>
            <a:endParaRPr lang="tr-TR" dirty="0"/>
          </a:p>
        </p:txBody>
      </p:sp>
      <p:sp>
        <p:nvSpPr>
          <p:cNvPr id="4" name="Veri Yer Tutucusu 3">
            <a:extLst>
              <a:ext uri="{FF2B5EF4-FFF2-40B4-BE49-F238E27FC236}">
                <a16:creationId xmlns:a16="http://schemas.microsoft.com/office/drawing/2014/main" id="{5D3DE4C6-F2BD-4A65-9E5E-C6B907C8DF86}"/>
              </a:ext>
            </a:extLst>
          </p:cNvPr>
          <p:cNvSpPr>
            <a:spLocks noGrp="1"/>
          </p:cNvSpPr>
          <p:nvPr>
            <p:ph type="dt" sz="half" idx="10"/>
          </p:nvPr>
        </p:nvSpPr>
        <p:spPr/>
        <p:txBody>
          <a:bodyPr/>
          <a:lstStyle/>
          <a:p>
            <a:fld id="{7AE3B098-0FE7-4524-9839-A08D1EE18B86}" type="datetime1">
              <a:rPr lang="tr-TR" smtClean="0"/>
              <a:t>23.11.2020</a:t>
            </a:fld>
            <a:endParaRPr lang="tr-TR"/>
          </a:p>
        </p:txBody>
      </p:sp>
      <p:sp>
        <p:nvSpPr>
          <p:cNvPr id="5" name="Slayt Numarası Yer Tutucusu 4">
            <a:extLst>
              <a:ext uri="{FF2B5EF4-FFF2-40B4-BE49-F238E27FC236}">
                <a16:creationId xmlns:a16="http://schemas.microsoft.com/office/drawing/2014/main" id="{81F23713-DA6D-44ED-BE26-4018F50CDE37}"/>
              </a:ext>
            </a:extLst>
          </p:cNvPr>
          <p:cNvSpPr>
            <a:spLocks noGrp="1"/>
          </p:cNvSpPr>
          <p:nvPr>
            <p:ph type="sldNum" sz="quarter" idx="12"/>
          </p:nvPr>
        </p:nvSpPr>
        <p:spPr/>
        <p:txBody>
          <a:bodyPr/>
          <a:lstStyle/>
          <a:p>
            <a:fld id="{1269076F-BC5C-4CE1-9424-368761B3A4BD}" type="slidenum">
              <a:rPr lang="tr-TR" smtClean="0"/>
              <a:pPr/>
              <a:t>9</a:t>
            </a:fld>
            <a:endParaRPr lang="tr-TR"/>
          </a:p>
        </p:txBody>
      </p:sp>
    </p:spTree>
    <p:extLst>
      <p:ext uri="{BB962C8B-B14F-4D97-AF65-F5344CB8AC3E}">
        <p14:creationId xmlns:p14="http://schemas.microsoft.com/office/powerpoint/2010/main" val="914269336"/>
      </p:ext>
    </p:extLst>
  </p:cSld>
  <p:clrMapOvr>
    <a:masterClrMapping/>
  </p:clrMapOvr>
  <p:transition>
    <p:cut/>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2144</Words>
  <Application>Microsoft Office PowerPoint</Application>
  <PresentationFormat>Ekran Gösterisi (4:3)</PresentationFormat>
  <Paragraphs>173</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Symbol</vt:lpstr>
      <vt:lpstr>Times New Roman</vt:lpstr>
      <vt:lpstr>Ofis Teması</vt:lpstr>
      <vt:lpstr>  How I enroll in Turkish universities?  ISSA-TURKEY President Dursun AYDIN (MD)  www.eduinturkey.org  </vt:lpstr>
      <vt:lpstr> PRESENTATION PLAN </vt:lpstr>
      <vt:lpstr> CLASSIFICATION OF UNIVERSITIES AND DEPARTMENTS </vt:lpstr>
      <vt:lpstr>REGISTRATION REQUIREMENTS AT PRIVATE UNIVERSITIES</vt:lpstr>
      <vt:lpstr>  </vt:lpstr>
      <vt:lpstr>REQUIRED DOCUMENTS FOR UNIVERSITY REGISTRATION</vt:lpstr>
      <vt:lpstr>DIFFERENCES BETWEEN PRIVATE UNIVERSITY / STATE UNIVERSITY</vt:lpstr>
      <vt:lpstr>SCHOLARSHIP OPPORTUNITIES AND APPLICATION REQUIREMENTS</vt:lpstr>
      <vt:lpstr> SCHOLARSHIP OPPORTUNITIES AND APPLICATION REQUIREMENTS </vt:lpstr>
      <vt:lpstr>  CONSULTANCY SERVICES (Before arriving in Turkey) </vt:lpstr>
      <vt:lpstr>  GUIDANCE SERVICES ARRIVING TO TURKEY </vt:lpstr>
      <vt:lpstr>LIFE IN TURKEY </vt:lpstr>
      <vt:lpstr>   ISSA-EDUINTURKEY FILLING                          THE PRE-REGISTRATION FORM </vt:lpstr>
      <vt:lpstr>  WE INVITE YOU TO STUDY AT TURKISH UNIVERSITIES.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TURİZMİNDE  TÜRKİYE-İRAN İŞBİRLİĞİ</dc:title>
  <dc:creator>DR.DURSUN</dc:creator>
  <cp:lastModifiedBy>DURSUN AYDIN</cp:lastModifiedBy>
  <cp:revision>36</cp:revision>
  <dcterms:created xsi:type="dcterms:W3CDTF">2017-04-25T12:07:31Z</dcterms:created>
  <dcterms:modified xsi:type="dcterms:W3CDTF">2020-11-23T09:24:29Z</dcterms:modified>
</cp:coreProperties>
</file>