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72" r:id="rId9"/>
    <p:sldId id="273" r:id="rId10"/>
    <p:sldId id="274" r:id="rId11"/>
    <p:sldId id="275" r:id="rId12"/>
    <p:sldId id="276" r:id="rId13"/>
    <p:sldId id="277" r:id="rId14"/>
    <p:sldId id="278" r:id="rId15"/>
    <p:sldId id="27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1123F-8DE0-4061-88AE-414AC6A19DDA}" type="datetimeFigureOut">
              <a:rPr lang="tr-TR" smtClean="0"/>
              <a:t>24.11.2020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243BB-F48D-4FB2-B27C-436C19A34856}"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DE243BB-F48D-4FB2-B27C-436C19A34856}" type="slidenum">
              <a:rPr lang="tr-TR" smtClean="0"/>
              <a:t>4</a:t>
            </a:fld>
            <a:endParaRPr lang="tr-TR"/>
          </a:p>
        </p:txBody>
      </p:sp>
    </p:spTree>
    <p:extLst>
      <p:ext uri="{BB962C8B-B14F-4D97-AF65-F5344CB8AC3E}">
        <p14:creationId xmlns:p14="http://schemas.microsoft.com/office/powerpoint/2010/main" val="167896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8F68CD2C-DACB-4398-AE7F-2DE8399081FE}"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E75047D-8619-4129-87A0-6AC498ABB37E}"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8B52975-C422-4696-93DE-D14D95F417D6}"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AE3B098-0FE7-4524-9839-A08D1EE18B86}"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8F42FD15-978F-479C-8A26-0B2E26FD880F}" type="datetime1">
              <a:rPr lang="tr-TR" smtClean="0"/>
              <a:t>24.11.2020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142E4A0-9E2B-4BEB-8AC1-7D195599EBE2}" type="datetime1">
              <a:rPr lang="tr-TR" smtClean="0"/>
              <a:t>24.11.2020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B67BA6CA-6239-4DF0-82E7-2C10253DCA8B}" type="datetime1">
              <a:rPr lang="tr-TR" smtClean="0"/>
              <a:t>24.11.2020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64E79559-5816-4909-93AE-9302477A5F59}" type="datetime1">
              <a:rPr lang="tr-TR" smtClean="0"/>
              <a:t>24.11.2020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4159162-FDEE-4644-8127-867195AE8F3B}" type="datetime1">
              <a:rPr lang="tr-TR" smtClean="0"/>
              <a:t>24.11.2020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0F5519A-0BEE-4E20-9DE0-59A742D15640}" type="datetime1">
              <a:rPr lang="tr-TR" smtClean="0"/>
              <a:t>24.11.2020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2410D0C-723C-457C-B56E-D5B4C198952A}" type="datetime1">
              <a:rPr lang="tr-TR" smtClean="0"/>
              <a:t>24.11.2020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B6D7E-4689-4A03-8613-A62CCF2D5F0D}" type="datetime1">
              <a:rPr lang="tr-TR" smtClean="0"/>
              <a:t>24.11.2020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9076F-BC5C-4CE1-9424-368761B3A4B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eduinturkey.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ssa.org.tr/fr/preference-consultancy-f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www.youtube.com/educationinturkey/" TargetMode="External"/><Relationship Id="rId7" Type="http://schemas.openxmlformats.org/officeDocument/2006/relationships/hyperlink" Target="http://www.issa.org.tr/" TargetMode="External"/><Relationship Id="rId2" Type="http://schemas.openxmlformats.org/officeDocument/2006/relationships/hyperlink" Target="https://www.facebook.com/educationinturkey" TargetMode="External"/><Relationship Id="rId1" Type="http://schemas.openxmlformats.org/officeDocument/2006/relationships/slideLayout" Target="../slideLayouts/slideLayout7.xml"/><Relationship Id="rId6" Type="http://schemas.openxmlformats.org/officeDocument/2006/relationships/hyperlink" Target="http://www.eduinturkey.org/" TargetMode="External"/><Relationship Id="rId5" Type="http://schemas.openxmlformats.org/officeDocument/2006/relationships/hyperlink" Target="mailto:eduinturkey@issa.org.tr" TargetMode="External"/><Relationship Id="rId4" Type="http://schemas.openxmlformats.org/officeDocument/2006/relationships/hyperlink" Target="https://www.instagram.com/educationinturke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kultanima.yok.gov.tr/" TargetMode="External"/><Relationship Id="rId2" Type="http://schemas.openxmlformats.org/officeDocument/2006/relationships/hyperlink" Target="https://e-ikamet.goc.gov.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643229"/>
            <a:ext cx="8352928" cy="4306051"/>
          </a:xfrm>
        </p:spPr>
        <p:txBody>
          <a:bodyPr>
            <a:normAutofit fontScale="90000"/>
          </a:bodyPr>
          <a:lstStyle/>
          <a:p>
            <a:pPr>
              <a:lnSpc>
                <a:spcPct val="107000"/>
              </a:lnSpc>
              <a:spcAft>
                <a:spcPts val="800"/>
              </a:spcAft>
            </a:pPr>
            <a:br>
              <a:rPr lang="tr-TR"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1800" dirty="0">
                <a:effectLst/>
                <a:latin typeface="Calibri" panose="020F0502020204030204" pitchFamily="34" charset="0"/>
                <a:ea typeface="Calibri" panose="020F0502020204030204" pitchFamily="34" charset="0"/>
                <a:cs typeface="Arial" panose="020B0604020202020204" pitchFamily="34" charset="0"/>
              </a:rPr>
            </a:br>
            <a:r>
              <a:rPr lang="fr-FR" sz="3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Comment pourrais-je m’inscrire dans les universités Turques ?       </a:t>
            </a:r>
            <a:br>
              <a:rPr lang="tr-TR" sz="3100" dirty="0">
                <a:latin typeface="Calibri" panose="020F0502020204030204" pitchFamily="34" charset="0"/>
                <a:ea typeface="Calibri" panose="020F0502020204030204" pitchFamily="34" charset="0"/>
                <a:cs typeface="Arial" panose="020B0604020202020204" pitchFamily="34" charset="0"/>
              </a:rPr>
            </a:br>
            <a:br>
              <a:rPr lang="tr-TR" sz="3100" dirty="0">
                <a:latin typeface="Calibri" panose="020F0502020204030204" pitchFamily="34" charset="0"/>
                <a:ea typeface="Calibri" panose="020F0502020204030204" pitchFamily="34" charset="0"/>
                <a:cs typeface="Arial" panose="020B0604020202020204" pitchFamily="34" charset="0"/>
              </a:rPr>
            </a:br>
            <a:r>
              <a:rPr lang="fr-FR" sz="3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"Etudier en Turquie est une Passion"</a:t>
            </a:r>
            <a:br>
              <a:rPr lang="tr-TR" sz="3600" dirty="0">
                <a:effectLst/>
                <a:latin typeface="Calibri" panose="020F0502020204030204" pitchFamily="34" charset="0"/>
                <a:ea typeface="Calibri" panose="020F0502020204030204" pitchFamily="34" charset="0"/>
                <a:cs typeface="Arial" panose="020B0604020202020204" pitchFamily="34" charset="0"/>
              </a:rPr>
            </a:br>
            <a:br>
              <a:rPr lang="tr-TR" sz="3100" dirty="0">
                <a:effectLst/>
                <a:latin typeface="Calibri" panose="020F0502020204030204" pitchFamily="34" charset="0"/>
                <a:ea typeface="Calibri" panose="020F0502020204030204" pitchFamily="34" charset="0"/>
                <a:cs typeface="Arial" panose="020B0604020202020204" pitchFamily="34" charset="0"/>
              </a:rPr>
            </a:br>
            <a:br>
              <a:rPr lang="tr-TR" sz="3100" dirty="0">
                <a:effectLst/>
                <a:latin typeface="Calibri" panose="020F0502020204030204" pitchFamily="34" charset="0"/>
                <a:ea typeface="Calibri" panose="020F0502020204030204" pitchFamily="34" charset="0"/>
                <a:cs typeface="Arial" panose="020B0604020202020204" pitchFamily="34" charset="0"/>
              </a:rPr>
            </a:br>
            <a:r>
              <a:rPr lang="fr-FR" sz="3100" dirty="0">
                <a:effectLst/>
                <a:latin typeface="Calibri" panose="020F0502020204030204" pitchFamily="34" charset="0"/>
                <a:ea typeface="Calibri" panose="020F0502020204030204" pitchFamily="34" charset="0"/>
                <a:cs typeface="Arial" panose="020B0604020202020204" pitchFamily="34" charset="0"/>
              </a:rPr>
              <a:t> Président de ISSA  </a:t>
            </a:r>
            <a:r>
              <a:rPr lang="fr-FR" sz="3100" dirty="0" err="1">
                <a:effectLst/>
                <a:latin typeface="Calibri" panose="020F0502020204030204" pitchFamily="34" charset="0"/>
                <a:ea typeface="Calibri" panose="020F0502020204030204" pitchFamily="34" charset="0"/>
                <a:cs typeface="Arial" panose="020B0604020202020204" pitchFamily="34" charset="0"/>
              </a:rPr>
              <a:t>Dursun</a:t>
            </a:r>
            <a:r>
              <a:rPr lang="fr-FR" sz="3100" dirty="0">
                <a:effectLst/>
                <a:latin typeface="Calibri" panose="020F0502020204030204" pitchFamily="34" charset="0"/>
                <a:ea typeface="Calibri" panose="020F0502020204030204" pitchFamily="34" charset="0"/>
                <a:cs typeface="Arial" panose="020B0604020202020204" pitchFamily="34" charset="0"/>
              </a:rPr>
              <a:t> AYDIN</a:t>
            </a:r>
            <a:r>
              <a:rPr lang="tr-TR" sz="3100" dirty="0">
                <a:effectLst/>
                <a:latin typeface="Calibri" panose="020F0502020204030204" pitchFamily="34" charset="0"/>
                <a:ea typeface="Calibri" panose="020F0502020204030204" pitchFamily="34" charset="0"/>
                <a:cs typeface="Arial" panose="020B0604020202020204" pitchFamily="34" charset="0"/>
              </a:rPr>
              <a:t>(MD)</a:t>
            </a:r>
            <a:br>
              <a:rPr lang="tr-TR" sz="3100" dirty="0">
                <a:effectLst/>
                <a:latin typeface="Calibri" panose="020F0502020204030204" pitchFamily="34" charset="0"/>
                <a:ea typeface="Calibri" panose="020F0502020204030204" pitchFamily="34" charset="0"/>
                <a:cs typeface="Arial" panose="020B0604020202020204" pitchFamily="34" charset="0"/>
              </a:rPr>
            </a:b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hlinkClick r:id="rId2"/>
              </a:rPr>
              <a:t>www.eduinturkey.org</a:t>
            </a: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t> </a:t>
            </a:r>
            <a:b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br>
            <a:endParaRPr lang="tr-TR" b="1" dirty="0">
              <a:solidFill>
                <a:srgbClr val="FF0000"/>
              </a:solidFill>
            </a:endParaRPr>
          </a:p>
        </p:txBody>
      </p:sp>
      <p:pic>
        <p:nvPicPr>
          <p:cNvPr id="5" name="Resim 4" descr="çizim içeren bir resim&#10;&#10;Açıklama otomatik olarak oluşturuldu">
            <a:extLst>
              <a:ext uri="{FF2B5EF4-FFF2-40B4-BE49-F238E27FC236}">
                <a16:creationId xmlns:a16="http://schemas.microsoft.com/office/drawing/2014/main" id="{ECEE7EF1-6A17-4E70-BE23-440A89927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0442"/>
            <a:ext cx="8064896" cy="1653671"/>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DE7B7-5DCC-4976-9459-7AB7C681CDB8}"/>
              </a:ext>
            </a:extLst>
          </p:cNvPr>
          <p:cNvSpPr>
            <a:spLocks noGrp="1"/>
          </p:cNvSpPr>
          <p:nvPr>
            <p:ph type="title"/>
          </p:nvPr>
        </p:nvSpPr>
        <p:spPr>
          <a:xfrm>
            <a:off x="457200" y="274638"/>
            <a:ext cx="8229600" cy="850106"/>
          </a:xfrm>
        </p:spPr>
        <p:txBody>
          <a:bodyPr>
            <a:normAutofit fontScale="90000"/>
          </a:bodyPr>
          <a:lstStyle/>
          <a:p>
            <a:pPr marL="342900" marR="0" lvl="0" indent="-342900" algn="l" defTabSz="914400" rtl="0" eaLnBrk="1" fontAlgn="auto" latinLnBrk="0" hangingPunct="1">
              <a:lnSpc>
                <a:spcPct val="107000"/>
              </a:lnSpc>
              <a:spcBef>
                <a:spcPct val="20000"/>
              </a:spcBef>
              <a:spcAft>
                <a:spcPts val="800"/>
              </a:spcAft>
              <a:buClrTx/>
              <a:buSzTx/>
              <a:buFont typeface="Arial" pitchFamily="34" charset="0"/>
              <a:buChar char="•"/>
              <a:tabLst/>
              <a:defRPr/>
            </a:pPr>
            <a:r>
              <a:rPr lang="fr-FR" sz="4400" dirty="0">
                <a:effectLst/>
                <a:latin typeface="Times New Roman" panose="02020603050405020304" pitchFamily="18" charset="0"/>
                <a:ea typeface="Calibri" panose="020F0502020204030204" pitchFamily="34" charset="0"/>
                <a:cs typeface="Arial" panose="020B0604020202020204" pitchFamily="34" charset="0"/>
              </a:rPr>
              <a:t> </a:t>
            </a:r>
            <a:br>
              <a:rPr lang="tr-TR" sz="4000" dirty="0">
                <a:effectLst/>
                <a:latin typeface="Calibri" panose="020F0502020204030204" pitchFamily="34" charset="0"/>
                <a:ea typeface="Calibri" panose="020F0502020204030204" pitchFamily="34" charset="0"/>
                <a:cs typeface="Arial" panose="020B0604020202020204" pitchFamily="34" charset="0"/>
              </a:rPr>
            </a:br>
            <a:r>
              <a:rPr kumimoji="0" lang="fr-FR" sz="27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SERVICES DE CONSULTATION (avant l’arrivé en Turquie)</a:t>
            </a:r>
            <a:br>
              <a:rPr kumimoji="0" lang="tr-TR" sz="27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br>
            <a:endParaRPr lang="tr-TR" dirty="0">
              <a:solidFill>
                <a:srgbClr val="FF0000"/>
              </a:solidFill>
            </a:endParaRPr>
          </a:p>
        </p:txBody>
      </p:sp>
      <p:sp>
        <p:nvSpPr>
          <p:cNvPr id="3" name="İçerik Yer Tutucusu 2">
            <a:extLst>
              <a:ext uri="{FF2B5EF4-FFF2-40B4-BE49-F238E27FC236}">
                <a16:creationId xmlns:a16="http://schemas.microsoft.com/office/drawing/2014/main" id="{00C4CE2C-D318-4265-A314-CD6EE0F3D990}"/>
              </a:ext>
            </a:extLst>
          </p:cNvPr>
          <p:cNvSpPr>
            <a:spLocks noGrp="1"/>
          </p:cNvSpPr>
          <p:nvPr>
            <p:ph idx="1"/>
          </p:nvPr>
        </p:nvSpPr>
        <p:spPr>
          <a:xfrm>
            <a:off x="457200" y="1124744"/>
            <a:ext cx="8229600" cy="5596731"/>
          </a:xfrm>
        </p:spPr>
        <p:txBody>
          <a:bodyPr>
            <a:normAutofit fontScale="77500" lnSpcReduction="20000"/>
          </a:bodyPr>
          <a:lstStyle/>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Pour obtenir une lettre d'acceptation des universités turques, vous devez vous préinscrire sur notre site Web. La pré-inscription et les informations fournis sont gratuites. Lorsque vos informations et documents nous parviennent, nous trouvons l'université la plus appropriée pour vous.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Dans cette première étape, nous n'exigeons pas de frais de conseil pour les lettres d'acceptation des étudiants qui souhaitent étudier dans une université privée. Cependant, nous demandons des frais de conseil de 400 USD aux candidats qui souhaite étudier dans une université publique. Vous paierez ces frais après avoir reçu la lettre d'acceptation.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Les frais de consultation sont différents en médecine et en dentisterie.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7D040A34-E6BC-4801-9856-090558C36E47}"/>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0C43D7CC-3800-4FBD-BC80-EBA16078FEC9}"/>
              </a:ext>
            </a:extLst>
          </p:cNvPr>
          <p:cNvSpPr>
            <a:spLocks noGrp="1"/>
          </p:cNvSpPr>
          <p:nvPr>
            <p:ph type="sldNum" sz="quarter" idx="12"/>
          </p:nvPr>
        </p:nvSpPr>
        <p:spPr/>
        <p:txBody>
          <a:bodyPr/>
          <a:lstStyle/>
          <a:p>
            <a:fld id="{1269076F-BC5C-4CE1-9424-368761B3A4BD}" type="slidenum">
              <a:rPr lang="tr-TR" smtClean="0"/>
              <a:pPr/>
              <a:t>10</a:t>
            </a:fld>
            <a:endParaRPr lang="tr-TR"/>
          </a:p>
        </p:txBody>
      </p:sp>
    </p:spTree>
    <p:extLst>
      <p:ext uri="{BB962C8B-B14F-4D97-AF65-F5344CB8AC3E}">
        <p14:creationId xmlns:p14="http://schemas.microsoft.com/office/powerpoint/2010/main" val="4023668006"/>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0AB4EF-BCC2-47E4-9664-BE1B94749DFC}"/>
              </a:ext>
            </a:extLst>
          </p:cNvPr>
          <p:cNvSpPr>
            <a:spLocks noGrp="1"/>
          </p:cNvSpPr>
          <p:nvPr>
            <p:ph type="title"/>
          </p:nvPr>
        </p:nvSpPr>
        <p:spPr>
          <a:xfrm>
            <a:off x="457200" y="136526"/>
            <a:ext cx="8229600" cy="595312"/>
          </a:xfrm>
        </p:spPr>
        <p:txBody>
          <a:bodyPr>
            <a:noAutofit/>
          </a:bodyPr>
          <a:lstStyle/>
          <a:p>
            <a:pPr marL="0" marR="0" lvl="0" indent="0" algn="l" defTabSz="914400" rtl="0" eaLnBrk="1" fontAlgn="auto" latinLnBrk="0" hangingPunct="1">
              <a:lnSpc>
                <a:spcPct val="107000"/>
              </a:lnSpc>
              <a:spcBef>
                <a:spcPct val="20000"/>
              </a:spcBef>
              <a:spcAft>
                <a:spcPts val="800"/>
              </a:spcAft>
              <a:buClrTx/>
              <a:buSzTx/>
              <a:buFont typeface="Arial" pitchFamily="34" charset="0"/>
              <a:buNone/>
              <a:tabLst/>
              <a:defRPr/>
            </a:pP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kumimoji="0" lang="tr-TR" sz="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fr-FR"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 LES SERVICES D’ORIENTATION APRES ETRE VENU EN TURQUIE</a:t>
            </a:r>
            <a:br>
              <a:rPr kumimoji="0" lang="tr-TR"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br>
            <a:endParaRPr lang="tr-TR" sz="5400" b="1" dirty="0">
              <a:solidFill>
                <a:srgbClr val="FF0000"/>
              </a:solidFill>
            </a:endParaRPr>
          </a:p>
        </p:txBody>
      </p:sp>
      <p:sp>
        <p:nvSpPr>
          <p:cNvPr id="3" name="İçerik Yer Tutucusu 2">
            <a:extLst>
              <a:ext uri="{FF2B5EF4-FFF2-40B4-BE49-F238E27FC236}">
                <a16:creationId xmlns:a16="http://schemas.microsoft.com/office/drawing/2014/main" id="{2C269F20-1300-4A8E-ABA4-4E8AB4DF5020}"/>
              </a:ext>
            </a:extLst>
          </p:cNvPr>
          <p:cNvSpPr>
            <a:spLocks noGrp="1"/>
          </p:cNvSpPr>
          <p:nvPr>
            <p:ph idx="1"/>
          </p:nvPr>
        </p:nvSpPr>
        <p:spPr>
          <a:xfrm>
            <a:off x="457200" y="731838"/>
            <a:ext cx="8229600" cy="5989636"/>
          </a:xfrm>
        </p:spPr>
        <p:txBody>
          <a:bodyPr>
            <a:normAutofit fontScale="55000" lnSpcReduction="20000"/>
          </a:bodyPr>
          <a:lstStyle/>
          <a:p>
            <a:pPr marL="0" indent="0">
              <a:lnSpc>
                <a:spcPct val="107000"/>
              </a:lnSpc>
              <a:spcAft>
                <a:spcPts val="800"/>
              </a:spcAft>
              <a:buNone/>
            </a:pPr>
            <a:r>
              <a:rPr lang="tr-TR" sz="1200"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r>
              <a:rPr lang="fr-FR" sz="3200" dirty="0">
                <a:effectLst/>
                <a:latin typeface="Calibri" panose="020F0502020204030204" pitchFamily="34" charset="0"/>
                <a:ea typeface="Calibri" panose="020F0502020204030204" pitchFamily="34" charset="0"/>
                <a:cs typeface="Arial" panose="020B0604020202020204" pitchFamily="34" charset="0"/>
              </a:rPr>
              <a:t>Après avoir reçu une lettre d'acceptation des universités turques, vous paierez le premier versement (dépôt) à l'université (généralement 500-1000 USD). Nous vous enverrons une lettre d'acceptation finale après le paiement. Vous recevrez un visa avec cette lettre d'acceptation. Chaque étudiant suivra et recevra les procédures de visa.</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De plus, nous pouvons également vous donner des conseils moyennant lorsque vous êtes en Turquie à condition de payer le frais. Ces services d'orientation sont répertoriés ci-dessous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Se retrouver à l'aéroport et emmener à l'hôtel,</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Recherche et installation de dortoirs d'hébergement,</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Emmener dans les dortoirs et les universités et commencer les transactions,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Avoir une assurance maladie, faire une demande de résidence,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Lancer le processus d'inscription à l'université et préparer la traduction des documents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Pour demander un diplôme équivalent et prendre rendez-vous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Pour faire une brève introduction à la ville. Acheter une carte téléphonique et un ticket de bus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r>
              <a:rPr lang="fr-FR" sz="3200" dirty="0">
                <a:effectLst/>
                <a:latin typeface="Calibri" panose="020F0502020204030204" pitchFamily="34" charset="0"/>
                <a:ea typeface="Calibri" panose="020F0502020204030204" pitchFamily="34" charset="0"/>
                <a:cs typeface="Arial" panose="020B0604020202020204" pitchFamily="34" charset="0"/>
              </a:rPr>
              <a:t>Un maximum de 3 trajets sera guidé en tant que service. En retour, 400 USD seront facturés à chaque étudiant. Aller au notaire, traduction de documents, assurance, carte téléphonique, etc. Les frais de transaction sont également inclus dans ce prix</a:t>
            </a:r>
            <a:endParaRPr lang="tr-TR" dirty="0"/>
          </a:p>
        </p:txBody>
      </p:sp>
      <p:sp>
        <p:nvSpPr>
          <p:cNvPr id="4" name="Veri Yer Tutucusu 3">
            <a:extLst>
              <a:ext uri="{FF2B5EF4-FFF2-40B4-BE49-F238E27FC236}">
                <a16:creationId xmlns:a16="http://schemas.microsoft.com/office/drawing/2014/main" id="{F11BC8E7-1DA1-462C-8231-9FD0E625D7F7}"/>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0D4FFD65-0BC6-40DC-A54C-F41E8B22416A}"/>
              </a:ext>
            </a:extLst>
          </p:cNvPr>
          <p:cNvSpPr>
            <a:spLocks noGrp="1"/>
          </p:cNvSpPr>
          <p:nvPr>
            <p:ph type="sldNum" sz="quarter" idx="12"/>
          </p:nvPr>
        </p:nvSpPr>
        <p:spPr/>
        <p:txBody>
          <a:bodyPr/>
          <a:lstStyle/>
          <a:p>
            <a:fld id="{1269076F-BC5C-4CE1-9424-368761B3A4BD}" type="slidenum">
              <a:rPr lang="tr-TR" smtClean="0"/>
              <a:pPr/>
              <a:t>11</a:t>
            </a:fld>
            <a:endParaRPr lang="tr-TR"/>
          </a:p>
        </p:txBody>
      </p:sp>
    </p:spTree>
    <p:extLst>
      <p:ext uri="{BB962C8B-B14F-4D97-AF65-F5344CB8AC3E}">
        <p14:creationId xmlns:p14="http://schemas.microsoft.com/office/powerpoint/2010/main" val="3996434494"/>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314412-72E4-47AE-81A0-DDAA1C256BF3}"/>
              </a:ext>
            </a:extLst>
          </p:cNvPr>
          <p:cNvSpPr>
            <a:spLocks noGrp="1"/>
          </p:cNvSpPr>
          <p:nvPr>
            <p:ph type="title"/>
          </p:nvPr>
        </p:nvSpPr>
        <p:spPr>
          <a:xfrm>
            <a:off x="457200" y="274638"/>
            <a:ext cx="8229600" cy="778098"/>
          </a:xfrm>
        </p:spPr>
        <p:txBody>
          <a:bodyPr>
            <a:normAutofit fontScale="90000"/>
          </a:bodyPr>
          <a:lstStyle/>
          <a:p>
            <a:pPr marL="0" marR="0" lvl="0" indent="0" defTabSz="914400" rtl="0" eaLnBrk="1" fontAlgn="auto" latinLnBrk="0" hangingPunct="1">
              <a:lnSpc>
                <a:spcPct val="107000"/>
              </a:lnSpc>
              <a:spcBef>
                <a:spcPct val="20000"/>
              </a:spcBef>
              <a:spcAft>
                <a:spcPts val="800"/>
              </a:spcAft>
              <a:tabLst/>
              <a:defRPr/>
            </a:pPr>
            <a:br>
              <a:rPr kumimoji="0" lang="tr-TR"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kumimoji="0" lang="fr-FR" sz="4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LA VIE EN TURQUIE</a:t>
            </a:r>
            <a:br>
              <a:rPr kumimoji="0" lang="tr-T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72CD2661-696F-4623-9087-022BE9509A4F}"/>
              </a:ext>
            </a:extLst>
          </p:cNvPr>
          <p:cNvSpPr>
            <a:spLocks noGrp="1"/>
          </p:cNvSpPr>
          <p:nvPr>
            <p:ph idx="1"/>
          </p:nvPr>
        </p:nvSpPr>
        <p:spPr>
          <a:xfrm>
            <a:off x="457200" y="1052736"/>
            <a:ext cx="8229600" cy="5073427"/>
          </a:xfrm>
        </p:spPr>
        <p:txBody>
          <a:bodyPr>
            <a:normAutofit fontScale="62500" lnSpcReduction="20000"/>
          </a:bodyPr>
          <a:lstStyle/>
          <a:p>
            <a:pPr marL="0" indent="0">
              <a:lnSpc>
                <a:spcPct val="107000"/>
              </a:lnSpc>
              <a:spcAft>
                <a:spcPts val="800"/>
              </a:spcAft>
              <a:buNone/>
            </a:pP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r>
              <a:rPr lang="fr-FR" sz="3200" dirty="0">
                <a:effectLst/>
                <a:latin typeface="Calibri" panose="020F0502020204030204" pitchFamily="34" charset="0"/>
                <a:ea typeface="Calibri" panose="020F0502020204030204" pitchFamily="34" charset="0"/>
                <a:cs typeface="Arial" panose="020B0604020202020204" pitchFamily="34" charset="0"/>
              </a:rPr>
              <a:t>    La Turquie est un pays démocratique, moderne et de majorité musulman. L'Empire ottoman, qui a dirigé les sociétés musulmanes à travers l'histoire, a distribué la justice, l'amitié et la fraternité à travers 3 continents. De la même façon aujourd'hui en Turquie, personne ne se retrouve avec des discriminations de religion, de langue, de race et de couleur. Contrairement aux pays occidentaux, personne n'interfère avec vos vêtements, vos croyances, votre race ou votre vie. Vous pouvez accéder et utiliser toutes les plateformes de médias sociaux. Lorsque vous commencez l'université, vous verrez des personnes anglophones autour de vous qui sont amicales avec votre culture.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dirty="0">
                <a:latin typeface="Calibri" panose="020F0502020204030204" pitchFamily="34" charset="0"/>
                <a:ea typeface="Calibri" panose="020F0502020204030204" pitchFamily="34" charset="0"/>
                <a:cs typeface="Arial" panose="020B0604020202020204" pitchFamily="34" charset="0"/>
              </a:rPr>
              <a:t>    </a:t>
            </a:r>
            <a:r>
              <a:rPr lang="fr-FR" sz="3200" dirty="0">
                <a:effectLst/>
                <a:latin typeface="Calibri" panose="020F0502020204030204" pitchFamily="34" charset="0"/>
                <a:ea typeface="Calibri" panose="020F0502020204030204" pitchFamily="34" charset="0"/>
                <a:cs typeface="Arial" panose="020B0604020202020204" pitchFamily="34" charset="0"/>
              </a:rPr>
              <a:t>Dans la ville où vous aller étudier, vous trouverez un café, un cinéma, une bibliothèque, un théâtre et de nombreuses activités sportives.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Une fois que vous aurez obtenu votre assurance maladie, vous pouvez obtenir des services de santé gratuits dans tous les hôpitaux. La Turquie a également pris des mesures nécessaires contre l'épidémie de </a:t>
            </a:r>
            <a:r>
              <a:rPr lang="fr-FR" sz="3200" dirty="0" err="1">
                <a:effectLst/>
                <a:latin typeface="Calibri" panose="020F0502020204030204" pitchFamily="34" charset="0"/>
                <a:ea typeface="Calibri" panose="020F0502020204030204" pitchFamily="34" charset="0"/>
                <a:cs typeface="Arial" panose="020B0604020202020204" pitchFamily="34" charset="0"/>
              </a:rPr>
              <a:t>Covid</a:t>
            </a:r>
            <a:r>
              <a:rPr lang="fr-FR" sz="3200" dirty="0">
                <a:effectLst/>
                <a:latin typeface="Calibri" panose="020F0502020204030204" pitchFamily="34" charset="0"/>
                <a:ea typeface="Calibri" panose="020F0502020204030204" pitchFamily="34" charset="0"/>
                <a:cs typeface="Arial" panose="020B0604020202020204" pitchFamily="34" charset="0"/>
              </a:rPr>
              <a:t>  dans tous les universités. La Turquie fait partie des 10 premiers pays du monde en matière de santé.</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5A9B2F65-FC3E-421D-AA46-D74B7297A786}"/>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FC2EA8F4-1F28-4A96-8418-391DAFBDD8D2}"/>
              </a:ext>
            </a:extLst>
          </p:cNvPr>
          <p:cNvSpPr>
            <a:spLocks noGrp="1"/>
          </p:cNvSpPr>
          <p:nvPr>
            <p:ph type="sldNum" sz="quarter" idx="12"/>
          </p:nvPr>
        </p:nvSpPr>
        <p:spPr/>
        <p:txBody>
          <a:bodyPr/>
          <a:lstStyle/>
          <a:p>
            <a:fld id="{1269076F-BC5C-4CE1-9424-368761B3A4BD}" type="slidenum">
              <a:rPr lang="tr-TR" smtClean="0"/>
              <a:pPr/>
              <a:t>12</a:t>
            </a:fld>
            <a:endParaRPr lang="tr-TR"/>
          </a:p>
        </p:txBody>
      </p:sp>
    </p:spTree>
    <p:extLst>
      <p:ext uri="{BB962C8B-B14F-4D97-AF65-F5344CB8AC3E}">
        <p14:creationId xmlns:p14="http://schemas.microsoft.com/office/powerpoint/2010/main" val="46097076"/>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551AAE-D757-468A-8C4B-0AE3DF8DFEB2}"/>
              </a:ext>
            </a:extLst>
          </p:cNvPr>
          <p:cNvSpPr>
            <a:spLocks noGrp="1"/>
          </p:cNvSpPr>
          <p:nvPr>
            <p:ph type="title"/>
          </p:nvPr>
        </p:nvSpPr>
        <p:spPr>
          <a:xfrm>
            <a:off x="457200" y="188640"/>
            <a:ext cx="8229600" cy="1080120"/>
          </a:xfrm>
        </p:spPr>
        <p:txBody>
          <a:bodyPr>
            <a:noAutofit/>
          </a:bodyPr>
          <a:lstStyle/>
          <a:p>
            <a:pPr marL="342900" marR="0" lvl="0" indent="-342900" algn="l" defTabSz="914400" rtl="0" eaLnBrk="1" fontAlgn="auto" latinLnBrk="0" hangingPunct="1">
              <a:lnSpc>
                <a:spcPct val="107000"/>
              </a:lnSpc>
              <a:spcBef>
                <a:spcPct val="20000"/>
              </a:spcBef>
              <a:spcAft>
                <a:spcPts val="800"/>
              </a:spcAft>
              <a:buClrTx/>
              <a:buSzTx/>
              <a:buFont typeface="Arial" pitchFamily="34" charset="0"/>
              <a:buChar char="•"/>
              <a:tabLst/>
              <a:defRPr/>
            </a:pPr>
            <a:r>
              <a:rPr kumimoji="0" lang="fr-FR"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ISSA-EDUINTURKEY Remplir le formulaire de pré-inscription</a:t>
            </a:r>
            <a:endParaRPr lang="tr-TR" sz="5400" b="1" dirty="0">
              <a:solidFill>
                <a:srgbClr val="FF0000"/>
              </a:solidFill>
            </a:endParaRPr>
          </a:p>
        </p:txBody>
      </p:sp>
      <p:sp>
        <p:nvSpPr>
          <p:cNvPr id="3" name="İçerik Yer Tutucusu 2">
            <a:extLst>
              <a:ext uri="{FF2B5EF4-FFF2-40B4-BE49-F238E27FC236}">
                <a16:creationId xmlns:a16="http://schemas.microsoft.com/office/drawing/2014/main" id="{C2542371-1A80-4092-A7A5-02905B518242}"/>
              </a:ext>
            </a:extLst>
          </p:cNvPr>
          <p:cNvSpPr>
            <a:spLocks noGrp="1"/>
          </p:cNvSpPr>
          <p:nvPr>
            <p:ph idx="1"/>
          </p:nvPr>
        </p:nvSpPr>
        <p:spPr/>
        <p:txBody>
          <a:bodyPr>
            <a:normAutofit fontScale="70000" lnSpcReduction="20000"/>
          </a:bodyPr>
          <a:lstStyle/>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Pour obtenir une lettre d'acceptation des universités turques, vous devez vous préinscrire sur notre site Web. La pré-inscription et les informations sont gratuites. Il est très important de remplir le formulaire d'inscription de façon complet et correctement. Si des informations ou des documents requis manque, vous ne recevrez pas de lettre d'acceptation ou la procédure sera plus long.</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Les documents doivent être en anglais ou en turc. Remplissons le formulaire ensemble.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3200" dirty="0">
                <a:effectLst/>
                <a:latin typeface="Calibri" panose="020F0502020204030204" pitchFamily="34" charset="0"/>
                <a:ea typeface="Calibri" panose="020F0502020204030204" pitchFamily="34" charset="0"/>
                <a:cs typeface="Arial" panose="020B0604020202020204" pitchFamily="34" charset="0"/>
              </a:rPr>
              <a:t>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Formulaire de pré-inscription :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32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https://issa.org.tr/fr/preference-consultancy-fr/</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tr-TR" dirty="0"/>
          </a:p>
        </p:txBody>
      </p:sp>
      <p:sp>
        <p:nvSpPr>
          <p:cNvPr id="4" name="Veri Yer Tutucusu 3">
            <a:extLst>
              <a:ext uri="{FF2B5EF4-FFF2-40B4-BE49-F238E27FC236}">
                <a16:creationId xmlns:a16="http://schemas.microsoft.com/office/drawing/2014/main" id="{3CA847FA-4839-433F-A486-D04EAECB7B13}"/>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AFE70863-3AE5-4FB6-84D9-045A3D368B4E}"/>
              </a:ext>
            </a:extLst>
          </p:cNvPr>
          <p:cNvSpPr>
            <a:spLocks noGrp="1"/>
          </p:cNvSpPr>
          <p:nvPr>
            <p:ph type="sldNum" sz="quarter" idx="12"/>
          </p:nvPr>
        </p:nvSpPr>
        <p:spPr/>
        <p:txBody>
          <a:bodyPr/>
          <a:lstStyle/>
          <a:p>
            <a:fld id="{1269076F-BC5C-4CE1-9424-368761B3A4BD}" type="slidenum">
              <a:rPr lang="tr-TR" smtClean="0"/>
              <a:pPr/>
              <a:t>13</a:t>
            </a:fld>
            <a:endParaRPr lang="tr-TR"/>
          </a:p>
        </p:txBody>
      </p:sp>
    </p:spTree>
    <p:extLst>
      <p:ext uri="{BB962C8B-B14F-4D97-AF65-F5344CB8AC3E}">
        <p14:creationId xmlns:p14="http://schemas.microsoft.com/office/powerpoint/2010/main" val="978924082"/>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EA388B-9DE7-491A-8B55-00CE0D395BF7}"/>
              </a:ext>
            </a:extLst>
          </p:cNvPr>
          <p:cNvSpPr>
            <a:spLocks noGrp="1"/>
          </p:cNvSpPr>
          <p:nvPr>
            <p:ph type="title"/>
          </p:nvPr>
        </p:nvSpPr>
        <p:spPr>
          <a:xfrm>
            <a:off x="457200" y="274638"/>
            <a:ext cx="8229600" cy="706090"/>
          </a:xfrm>
        </p:spPr>
        <p:txBody>
          <a:bodyPr>
            <a:normAutofit fontScale="90000"/>
          </a:bodyPr>
          <a:lstStyle/>
          <a:p>
            <a:pPr marL="342900" marR="0" lvl="0" indent="-342900" algn="l" defTabSz="914400" rtl="0" eaLnBrk="1" fontAlgn="auto" latinLnBrk="0" hangingPunct="1">
              <a:lnSpc>
                <a:spcPct val="107000"/>
              </a:lnSpc>
              <a:spcBef>
                <a:spcPct val="20000"/>
              </a:spcBef>
              <a:spcAft>
                <a:spcPts val="800"/>
              </a:spcAft>
              <a:buClrTx/>
              <a:buSzTx/>
              <a:buFont typeface="Arial" pitchFamily="34" charset="0"/>
              <a:buChar char="•"/>
              <a:tabLst/>
              <a:defRPr/>
            </a:pP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kumimoji="0" lang="fr-FR" sz="22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NOUS VOUS INVITONS À ETUDIER DANS LES UNIVERSITÉS TURQUES</a:t>
            </a:r>
            <a:r>
              <a:rPr kumimoji="0" lang="fr-FR"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t>
            </a:r>
            <a:br>
              <a:rPr kumimoji="0" lang="tr-TR"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r>
              <a:rPr lang="fr-FR" sz="7200" dirty="0">
                <a:effectLst/>
                <a:latin typeface="Times New Roman" panose="02020603050405020304" pitchFamily="18" charset="0"/>
                <a:ea typeface="Calibri" panose="020F0502020204030204" pitchFamily="34" charset="0"/>
                <a:cs typeface="Arial" panose="020B0604020202020204" pitchFamily="34" charset="0"/>
              </a:rPr>
              <a:t> </a:t>
            </a:r>
            <a:endParaRPr lang="tr-TR" sz="5400" b="1" dirty="0">
              <a:solidFill>
                <a:srgbClr val="FF0000"/>
              </a:solidFill>
            </a:endParaRPr>
          </a:p>
        </p:txBody>
      </p:sp>
      <p:sp>
        <p:nvSpPr>
          <p:cNvPr id="3" name="İçerik Yer Tutucusu 2">
            <a:extLst>
              <a:ext uri="{FF2B5EF4-FFF2-40B4-BE49-F238E27FC236}">
                <a16:creationId xmlns:a16="http://schemas.microsoft.com/office/drawing/2014/main" id="{82F2B926-7ECF-4D84-AA3C-CDE94631070B}"/>
              </a:ext>
            </a:extLst>
          </p:cNvPr>
          <p:cNvSpPr>
            <a:spLocks noGrp="1"/>
          </p:cNvSpPr>
          <p:nvPr>
            <p:ph idx="1"/>
          </p:nvPr>
        </p:nvSpPr>
        <p:spPr>
          <a:xfrm>
            <a:off x="457200" y="1196752"/>
            <a:ext cx="8229600" cy="4929411"/>
          </a:xfrm>
        </p:spPr>
        <p:txBody>
          <a:bodyPr>
            <a:normAutofit/>
          </a:bodyPr>
          <a:lstStyle/>
          <a:p>
            <a:pPr marL="0" indent="0">
              <a:lnSpc>
                <a:spcPct val="107000"/>
              </a:lnSpc>
              <a:spcAft>
                <a:spcPts val="800"/>
              </a:spcAft>
              <a:buNone/>
            </a:pPr>
            <a:r>
              <a:rPr lang="tr-TR" sz="1800" b="1" dirty="0">
                <a:solidFill>
                  <a:srgbClr val="555555"/>
                </a:solidFill>
                <a:effectLst/>
                <a:latin typeface="Calibri Light" panose="020F0302020204030204" pitchFamily="34" charset="0"/>
                <a:ea typeface="Times New Roman" panose="02020603050405020304" pitchFamily="18" charset="0"/>
                <a:cs typeface="Arial" panose="020B0604020202020204" pitchFamily="34" charset="0"/>
              </a:rPr>
              <a:t> </a:t>
            </a:r>
            <a:r>
              <a:rPr lang="fr-FR" sz="3200" dirty="0">
                <a:effectLst/>
                <a:latin typeface="Calibri" panose="020F0502020204030204" pitchFamily="34" charset="0"/>
                <a:ea typeface="Calibri" panose="020F0502020204030204" pitchFamily="34" charset="0"/>
                <a:cs typeface="Arial" panose="020B0604020202020204" pitchFamily="34" charset="0"/>
              </a:rPr>
              <a:t>   </a:t>
            </a:r>
            <a:r>
              <a:rPr lang="fr-FR" sz="2800" dirty="0">
                <a:effectLst/>
                <a:latin typeface="Calibri" panose="020F0502020204030204" pitchFamily="34" charset="0"/>
                <a:ea typeface="Calibri" panose="020F0502020204030204" pitchFamily="34" charset="0"/>
                <a:cs typeface="Arial" panose="020B0604020202020204" pitchFamily="34" charset="0"/>
              </a:rPr>
              <a:t>En Turquie, vous pouvez étudier en paix et en sécurité comme dans votre propre pays</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800" dirty="0">
                <a:effectLst/>
                <a:latin typeface="Calibri" panose="020F0502020204030204" pitchFamily="34" charset="0"/>
                <a:ea typeface="Calibri" panose="020F0502020204030204" pitchFamily="34" charset="0"/>
                <a:cs typeface="Arial" panose="020B0604020202020204" pitchFamily="34" charset="0"/>
              </a:rPr>
              <a:t>Nous vous attendons pour étudier aux normes et aux qualités européennes.</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800" dirty="0">
                <a:effectLst/>
                <a:latin typeface="Calibri" panose="020F0502020204030204" pitchFamily="34" charset="0"/>
                <a:ea typeface="Calibri" panose="020F0502020204030204" pitchFamily="34" charset="0"/>
                <a:cs typeface="Arial" panose="020B0604020202020204" pitchFamily="34" charset="0"/>
              </a:rPr>
              <a:t>Si vous voulez étudier en Turquie. Vous pouvez toujours nous appeler.</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3200" dirty="0">
                <a:effectLst/>
                <a:latin typeface="Calibri" panose="020F0502020204030204" pitchFamily="34" charset="0"/>
                <a:ea typeface="Calibri" panose="020F0502020204030204" pitchFamily="34" charset="0"/>
                <a:cs typeface="Arial" panose="020B0604020202020204" pitchFamily="34" charset="0"/>
              </a:rPr>
              <a:t>      </a:t>
            </a:r>
            <a:r>
              <a:rPr lang="fr-FR"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Numéro de </a:t>
            </a:r>
            <a:r>
              <a:rPr lang="fr-FR" sz="32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Whatsapp</a:t>
            </a:r>
            <a:r>
              <a:rPr lang="fr-FR"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+ 90541 932 36 59 </a:t>
            </a:r>
            <a:endParaRPr lang="tr-TR"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tr-TR" dirty="0"/>
          </a:p>
        </p:txBody>
      </p:sp>
      <p:sp>
        <p:nvSpPr>
          <p:cNvPr id="4" name="Veri Yer Tutucusu 3">
            <a:extLst>
              <a:ext uri="{FF2B5EF4-FFF2-40B4-BE49-F238E27FC236}">
                <a16:creationId xmlns:a16="http://schemas.microsoft.com/office/drawing/2014/main" id="{0E14AC28-667F-407F-A368-76B31919F8C2}"/>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D3CCE0E6-3DEF-42C7-B7AD-95592985FDF9}"/>
              </a:ext>
            </a:extLst>
          </p:cNvPr>
          <p:cNvSpPr>
            <a:spLocks noGrp="1"/>
          </p:cNvSpPr>
          <p:nvPr>
            <p:ph type="sldNum" sz="quarter" idx="12"/>
          </p:nvPr>
        </p:nvSpPr>
        <p:spPr/>
        <p:txBody>
          <a:bodyPr/>
          <a:lstStyle/>
          <a:p>
            <a:fld id="{1269076F-BC5C-4CE1-9424-368761B3A4BD}" type="slidenum">
              <a:rPr lang="tr-TR" smtClean="0"/>
              <a:pPr/>
              <a:t>14</a:t>
            </a:fld>
            <a:endParaRPr lang="tr-TR"/>
          </a:p>
        </p:txBody>
      </p:sp>
      <p:pic>
        <p:nvPicPr>
          <p:cNvPr id="6" name="Resim 5">
            <a:extLst>
              <a:ext uri="{FF2B5EF4-FFF2-40B4-BE49-F238E27FC236}">
                <a16:creationId xmlns:a16="http://schemas.microsoft.com/office/drawing/2014/main" id="{AFCF0BE4-3AB3-4EBA-A432-8CC77715370B}"/>
              </a:ext>
            </a:extLst>
          </p:cNvPr>
          <p:cNvPicPr>
            <a:picLocks noChangeAspect="1"/>
          </p:cNvPicPr>
          <p:nvPr/>
        </p:nvPicPr>
        <p:blipFill>
          <a:blip r:embed="rId2"/>
          <a:stretch>
            <a:fillRect/>
          </a:stretch>
        </p:blipFill>
        <p:spPr>
          <a:xfrm>
            <a:off x="1331640" y="5259272"/>
            <a:ext cx="6006231" cy="1120520"/>
          </a:xfrm>
          <a:prstGeom prst="rect">
            <a:avLst/>
          </a:prstGeom>
        </p:spPr>
      </p:pic>
    </p:spTree>
    <p:extLst>
      <p:ext uri="{BB962C8B-B14F-4D97-AF65-F5344CB8AC3E}">
        <p14:creationId xmlns:p14="http://schemas.microsoft.com/office/powerpoint/2010/main" val="2953214884"/>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20688"/>
            <a:ext cx="8892480" cy="6237312"/>
          </a:xfrm>
        </p:spPr>
        <p:txBody>
          <a:bodyPr>
            <a:normAutofit/>
          </a:bodyPr>
          <a:lstStyle/>
          <a:p>
            <a:pPr marL="0" indent="0">
              <a:lnSpc>
                <a:spcPct val="107000"/>
              </a:lnSpc>
              <a:spcAft>
                <a:spcPts val="800"/>
              </a:spcAft>
              <a:buNone/>
            </a:pPr>
            <a:endParaRPr lang="tr-TR"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dirty="0">
                <a:solidFill>
                  <a:srgbClr val="FF0000"/>
                </a:solidFill>
                <a:effectLst/>
                <a:latin typeface="Calibri" panose="020F0502020204030204" pitchFamily="34" charset="0"/>
                <a:ea typeface="Calibri" panose="020F0502020204030204" pitchFamily="34" charset="0"/>
                <a:cs typeface="Arial" panose="020B0604020202020204" pitchFamily="34" charset="0"/>
              </a:rPr>
              <a:t>Si vous voulez étudier en Turquie. Vous pouvez toujours nous appeler</a:t>
            </a:r>
            <a:r>
              <a:rPr lang="fr-F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endPar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pt-BR" sz="20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Numéro de Whatsapp: + 90541 932 36 59 </a:t>
            </a:r>
            <a:endParaRPr lang="tr-TR" sz="1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dirty="0">
                <a:effectLst/>
                <a:latin typeface="Calibri" panose="020F0502020204030204" pitchFamily="34" charset="0"/>
                <a:ea typeface="Calibri" panose="020F0502020204030204" pitchFamily="34" charset="0"/>
                <a:cs typeface="Arial" panose="020B0604020202020204" pitchFamily="34" charset="0"/>
              </a:rPr>
              <a:t>Suivez-nous sur les réseaux sociaux</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https://www.facebook.com/educationinturkey</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https://www.youtube.com/educationinturkey/</a:t>
            </a:r>
            <a:r>
              <a:rPr lang="fr-FR" sz="1800" dirty="0">
                <a:effectLst/>
                <a:latin typeface="Calibri" panose="020F0502020204030204" pitchFamily="34" charset="0"/>
                <a:ea typeface="Calibri" panose="020F0502020204030204" pitchFamily="34"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https://www.instagram.com/educationinturkey/</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kumimoji="0" lang="tr-T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Courriel : </a:t>
            </a: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hlinkClick r:id="rId5"/>
              </a:rPr>
              <a:t>eduinturkey@issa.org.tr</a:t>
            </a:r>
            <a:r>
              <a:rPr kumimoji="0" lang="tr-TR"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ct val="20000"/>
              </a:spcBef>
              <a:spcAft>
                <a:spcPts val="800"/>
              </a:spcAft>
              <a:buClrTx/>
              <a:buSzTx/>
              <a:buNone/>
              <a:tabLst/>
              <a:defRPr/>
            </a:pPr>
            <a:endParaRPr lang="tr-TR" dirty="0"/>
          </a:p>
        </p:txBody>
      </p:sp>
      <p:sp>
        <p:nvSpPr>
          <p:cNvPr id="5" name="4 Metin kutusu"/>
          <p:cNvSpPr txBox="1"/>
          <p:nvPr/>
        </p:nvSpPr>
        <p:spPr>
          <a:xfrm>
            <a:off x="5153922" y="6157031"/>
            <a:ext cx="3530991" cy="523220"/>
          </a:xfrm>
          <a:prstGeom prst="rect">
            <a:avLst/>
          </a:prstGeom>
          <a:noFill/>
        </p:spPr>
        <p:txBody>
          <a:bodyPr wrap="square" rtlCol="0">
            <a:spAutoFit/>
          </a:bodyPr>
          <a:lstStyle/>
          <a:p>
            <a:r>
              <a:rPr kumimoji="0" lang="fr-FR"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6"/>
              </a:rPr>
              <a:t>www.eduinturkey.org</a:t>
            </a:r>
            <a:r>
              <a:rPr kumimoji="0" lang="tr-TR"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tr-TR" sz="2800" dirty="0"/>
          </a:p>
        </p:txBody>
      </p:sp>
      <p:sp>
        <p:nvSpPr>
          <p:cNvPr id="12" name="11 Veri Yer Tutucusu"/>
          <p:cNvSpPr>
            <a:spLocks noGrp="1"/>
          </p:cNvSpPr>
          <p:nvPr>
            <p:ph type="dt" sz="half" idx="10"/>
          </p:nvPr>
        </p:nvSpPr>
        <p:spPr>
          <a:xfrm>
            <a:off x="457200" y="6161648"/>
            <a:ext cx="2746648" cy="559827"/>
          </a:xfrm>
        </p:spPr>
        <p:txBody>
          <a:bodyPr/>
          <a:lstStyle/>
          <a:p>
            <a:r>
              <a:rPr kumimoji="0" lang="fr-FR"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7"/>
              </a:rPr>
              <a:t>www.issa.org.tr</a:t>
            </a:r>
            <a:r>
              <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tr-TR" sz="2400" dirty="0"/>
          </a:p>
        </p:txBody>
      </p:sp>
      <p:sp>
        <p:nvSpPr>
          <p:cNvPr id="13" name="12 Slayt Numarası Yer Tutucusu"/>
          <p:cNvSpPr>
            <a:spLocks noGrp="1"/>
          </p:cNvSpPr>
          <p:nvPr>
            <p:ph type="sldNum" sz="quarter" idx="12"/>
          </p:nvPr>
        </p:nvSpPr>
        <p:spPr/>
        <p:txBody>
          <a:bodyPr/>
          <a:lstStyle/>
          <a:p>
            <a:fld id="{1269076F-BC5C-4CE1-9424-368761B3A4BD}" type="slidenum">
              <a:rPr lang="tr-TR" smtClean="0"/>
              <a:pPr/>
              <a:t>15</a:t>
            </a:fld>
            <a:endParaRPr lang="tr-TR"/>
          </a:p>
        </p:txBody>
      </p:sp>
      <p:pic>
        <p:nvPicPr>
          <p:cNvPr id="9" name="Resim 8" descr="çizim içeren bir resim&#10;&#10;Açıklama otomatik olarak oluşturuldu">
            <a:extLst>
              <a:ext uri="{FF2B5EF4-FFF2-40B4-BE49-F238E27FC236}">
                <a16:creationId xmlns:a16="http://schemas.microsoft.com/office/drawing/2014/main" id="{C20D3AA8-8C2B-4CB1-891B-A207C9184C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59632" y="0"/>
            <a:ext cx="6079913" cy="1131835"/>
          </a:xfrm>
          <a:prstGeom prst="rect">
            <a:avLst/>
          </a:prstGeom>
        </p:spPr>
      </p:pic>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60337"/>
            <a:ext cx="8229600" cy="571500"/>
          </a:xfrm>
        </p:spPr>
        <p:txBody>
          <a:bodyPr>
            <a:normAutofit fontScale="90000"/>
          </a:bodyPr>
          <a:lstStyle/>
          <a:p>
            <a:pPr marL="342900" lvl="0" indent="-342900" rtl="0">
              <a:lnSpc>
                <a:spcPct val="107000"/>
              </a:lnSpc>
            </a:pPr>
            <a:br>
              <a:rPr lang="tr-TR" sz="4400" dirty="0">
                <a:effectLst/>
                <a:latin typeface="Times New Roman" panose="02020603050405020304" pitchFamily="18" charset="0"/>
                <a:ea typeface="Calibri" panose="020F0502020204030204" pitchFamily="34" charset="0"/>
                <a:cs typeface="Arial" panose="020B0604020202020204" pitchFamily="34" charset="0"/>
              </a:rPr>
            </a:br>
            <a:r>
              <a:rPr lang="fr-FR" sz="4400" dirty="0">
                <a:effectLst/>
                <a:latin typeface="Calibri" panose="020F0502020204030204" pitchFamily="34" charset="0"/>
                <a:ea typeface="Calibri" panose="020F0502020204030204" pitchFamily="34" charset="0"/>
                <a:cs typeface="Arial" panose="020B0604020202020204" pitchFamily="34" charset="0"/>
              </a:rPr>
              <a:t> </a:t>
            </a:r>
            <a:r>
              <a:rPr lang="fr-F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PLAN DE LA PRÉSENTATION</a:t>
            </a:r>
            <a:br>
              <a:rPr lang="tr-TR" sz="4400" dirty="0">
                <a:effectLst/>
                <a:latin typeface="Calibri" panose="020F0502020204030204" pitchFamily="34" charset="0"/>
                <a:ea typeface="Calibri" panose="020F0502020204030204" pitchFamily="34" charset="0"/>
                <a:cs typeface="Arial" panose="020B0604020202020204" pitchFamily="34" charset="0"/>
              </a:rPr>
            </a:br>
            <a:endParaRPr lang="tr-TR" b="1" u="sng" dirty="0">
              <a:solidFill>
                <a:srgbClr val="FF0000"/>
              </a:solidFill>
            </a:endParaRPr>
          </a:p>
        </p:txBody>
      </p:sp>
      <p:sp>
        <p:nvSpPr>
          <p:cNvPr id="3" name="2 İçerik Yer Tutucusu"/>
          <p:cNvSpPr>
            <a:spLocks noGrp="1"/>
          </p:cNvSpPr>
          <p:nvPr>
            <p:ph idx="1"/>
          </p:nvPr>
        </p:nvSpPr>
        <p:spPr>
          <a:xfrm>
            <a:off x="457200" y="1052736"/>
            <a:ext cx="8229600" cy="5303614"/>
          </a:xfrm>
        </p:spPr>
        <p:txBody>
          <a:bodyPr>
            <a:normAutofit fontScale="77500" lnSpcReduction="20000"/>
          </a:bodyPr>
          <a:lstStyle/>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Classification des universités et départements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Conditions d'inscription dans les universités privées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Conditions d'inscription dans les universités d'État</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Documents requis pour l'inscription à l'université</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Différences entre l'université privée et l'université d'État</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Possibilités de bourses et conditions de candidature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Services de conseil (avant l’arrivé en Turquie)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Nos prochains services de conseil après notre arrivée en Turquie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La vie en Turquie (Istanbul et Ankara)</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ISSA-EDUINTURKEY Remplir le formulaire de pré-inscription</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Arial" panose="020B0604020202020204" pitchFamily="34" charset="0"/>
              </a:rPr>
              <a:t>Nous vous invitons à étudier dans les universités Turques.</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spcAft>
                <a:spcPts val="800"/>
              </a:spcAft>
              <a:buNone/>
            </a:pPr>
            <a:r>
              <a:rPr lang="fr-FR" sz="3200" dirty="0">
                <a:effectLst/>
                <a:latin typeface="Calibri" panose="020F0502020204030204" pitchFamily="34" charset="0"/>
                <a:ea typeface="Calibri" panose="020F0502020204030204" pitchFamily="34" charset="0"/>
                <a:cs typeface="Arial" panose="020B0604020202020204" pitchFamily="34" charset="0"/>
              </a:rPr>
              <a:t> </a:t>
            </a:r>
            <a:endParaRPr lang="tr-TR" dirty="0"/>
          </a:p>
        </p:txBody>
      </p:sp>
      <p:sp>
        <p:nvSpPr>
          <p:cNvPr id="4" name="3 Veri Yer Tutucusu"/>
          <p:cNvSpPr>
            <a:spLocks noGrp="1"/>
          </p:cNvSpPr>
          <p:nvPr>
            <p:ph type="dt" sz="half" idx="10"/>
          </p:nvPr>
        </p:nvSpPr>
        <p:spPr/>
        <p:txBody>
          <a:bodyPr/>
          <a:lstStyle/>
          <a:p>
            <a:fld id="{3439D845-435F-4B72-B294-0C3542732E93}"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2</a:t>
            </a:fld>
            <a:endParaRPr lang="tr-T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pPr>
              <a:lnSpc>
                <a:spcPct val="107000"/>
              </a:lnSpc>
              <a:spcAft>
                <a:spcPts val="800"/>
              </a:spcAft>
            </a:pPr>
            <a:br>
              <a:rPr lang="tr-T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kumimoji="0" lang="fr-FR" sz="27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CLASSIFICATION DES UNIVERSITÉS ET DES DÉPARTEMENTS</a:t>
            </a:r>
            <a:endParaRPr lang="tr-TR" u="sng" dirty="0">
              <a:solidFill>
                <a:srgbClr val="FF0000"/>
              </a:solidFill>
            </a:endParaRPr>
          </a:p>
        </p:txBody>
      </p:sp>
      <p:sp>
        <p:nvSpPr>
          <p:cNvPr id="3" name="2 İçerik Yer Tutucusu"/>
          <p:cNvSpPr>
            <a:spLocks noGrp="1"/>
          </p:cNvSpPr>
          <p:nvPr>
            <p:ph idx="1"/>
          </p:nvPr>
        </p:nvSpPr>
        <p:spPr>
          <a:xfrm>
            <a:off x="395536" y="1268760"/>
            <a:ext cx="8291264" cy="5087590"/>
          </a:xfrm>
        </p:spPr>
        <p:txBody>
          <a:bodyPr>
            <a:normAutofit fontScale="62500" lnSpcReduction="20000"/>
          </a:bodyPr>
          <a:lstStyle/>
          <a:p>
            <a:pPr marL="0" indent="0">
              <a:lnSpc>
                <a:spcPct val="107000"/>
              </a:lnSpc>
              <a:spcAft>
                <a:spcPts val="800"/>
              </a:spcAft>
              <a:buNone/>
            </a:pPr>
            <a:r>
              <a:rPr lang="fr-FR"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 - Universités privées (78) :</a:t>
            </a:r>
            <a:endParaRPr lang="tr-T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200" dirty="0">
                <a:effectLst/>
                <a:latin typeface="Calibri" panose="020F0502020204030204" pitchFamily="34" charset="0"/>
                <a:ea typeface="Calibri" panose="020F0502020204030204" pitchFamily="34" charset="0"/>
                <a:cs typeface="Arial" panose="020B0604020202020204" pitchFamily="34" charset="0"/>
              </a:rPr>
              <a:t>Elles offrent une formation de premier cycle et de troisième cycle. En général, les langues d'enseignement sont le turc et l'anglais. L’inscription se fait avec une moyenne générale de diplôme et sans examen.</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  Il existe de nombreux départements en santé, ingénierie, économie, relations internationales, logistique, marketing, droit, etc. Elles se trouvent surtout dans les grandes villes comme Istanbul, Ankara et Izmir.</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B - Universités d'État (129) :</a:t>
            </a:r>
            <a:endParaRPr lang="tr-T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200" dirty="0">
                <a:effectLst/>
                <a:latin typeface="Calibri" panose="020F0502020204030204" pitchFamily="34" charset="0"/>
                <a:ea typeface="Calibri" panose="020F0502020204030204" pitchFamily="34" charset="0"/>
                <a:cs typeface="Arial" panose="020B0604020202020204" pitchFamily="34" charset="0"/>
              </a:rPr>
              <a:t>Elles offrent une formation de premier cycle et de troisième cycle. En général, la langue d'enseignement est le turc. Pour pouvoir s’inscrire il faut passer un examen.</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 Tous les départements connus dans le monde sont disponibles. La majorité se trouvent dans Istanbul, Ankara et Izmir dans les grandes et le reste se trouvent dans toutes les provinces de Turquie.</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endParaRPr lang="tr-TR" i="1" dirty="0"/>
          </a:p>
          <a:p>
            <a:pPr>
              <a:buNone/>
            </a:pPr>
            <a:endParaRPr lang="tr-TR" dirty="0"/>
          </a:p>
        </p:txBody>
      </p:sp>
      <p:sp>
        <p:nvSpPr>
          <p:cNvPr id="4" name="3 Veri Yer Tutucusu"/>
          <p:cNvSpPr>
            <a:spLocks noGrp="1"/>
          </p:cNvSpPr>
          <p:nvPr>
            <p:ph type="dt" sz="half" idx="10"/>
          </p:nvPr>
        </p:nvSpPr>
        <p:spPr/>
        <p:txBody>
          <a:bodyPr/>
          <a:lstStyle/>
          <a:p>
            <a:fld id="{D7FE04AD-38F4-4FCD-9118-D677400024DC}"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3</a:t>
            </a:fld>
            <a:endParaRPr lang="tr-T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570"/>
            <a:ext cx="8229600" cy="643065"/>
          </a:xfrm>
        </p:spPr>
        <p:txBody>
          <a:bodyPr>
            <a:normAutofit fontScale="90000"/>
          </a:bodyPr>
          <a:lstStyle/>
          <a:p>
            <a:pPr marL="114300" marR="0" lvl="0" algn="l" defTabSz="914400" rtl="0" eaLnBrk="1" fontAlgn="auto" latinLnBrk="0" hangingPunct="1">
              <a:lnSpc>
                <a:spcPct val="107000"/>
              </a:lnSpc>
              <a:spcBef>
                <a:spcPct val="20000"/>
              </a:spcBef>
              <a:spcAft>
                <a:spcPts val="0"/>
              </a:spcAft>
              <a:buClrTx/>
              <a:buSzTx/>
              <a:tabLst/>
              <a:defRPr/>
            </a:pPr>
            <a:r>
              <a:rPr kumimoji="0" lang="fr-FR" sz="27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EXIGENCES D'INSCRIPTION AUX UNIVERSITÉS PRIVÉES</a:t>
            </a:r>
            <a:br>
              <a:rPr kumimoji="0" lang="tr-TR" sz="27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br>
            <a:endParaRPr lang="tr-TR" sz="2800" u="sng" dirty="0">
              <a:solidFill>
                <a:srgbClr val="FF0000"/>
              </a:solidFill>
            </a:endParaRPr>
          </a:p>
        </p:txBody>
      </p:sp>
      <p:sp>
        <p:nvSpPr>
          <p:cNvPr id="3" name="2 İçerik Yer Tutucusu"/>
          <p:cNvSpPr>
            <a:spLocks noGrp="1"/>
          </p:cNvSpPr>
          <p:nvPr>
            <p:ph idx="1"/>
          </p:nvPr>
        </p:nvSpPr>
        <p:spPr>
          <a:xfrm>
            <a:off x="457200" y="692696"/>
            <a:ext cx="8229600" cy="5663654"/>
          </a:xfrm>
        </p:spPr>
        <p:txBody>
          <a:bodyPr>
            <a:normAutofit fontScale="47500" lnSpcReduction="20000"/>
          </a:bodyPr>
          <a:lstStyle/>
          <a:p>
            <a:pPr marL="114300" indent="0">
              <a:lnSpc>
                <a:spcPct val="107000"/>
              </a:lnSpc>
              <a:buNone/>
            </a:pP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51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Premier cycle (4 ans) et diplôme d'associé (2 ans) :</a:t>
            </a:r>
            <a:endParaRPr lang="tr-TR" sz="51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3200" dirty="0">
                <a:effectLst/>
                <a:latin typeface="Calibri" panose="020F0502020204030204" pitchFamily="34" charset="0"/>
                <a:ea typeface="Calibri" panose="020F0502020204030204" pitchFamily="34" charset="0"/>
                <a:cs typeface="Arial" panose="020B0604020202020204" pitchFamily="34" charset="0"/>
              </a:rPr>
              <a:t>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200" dirty="0">
                <a:effectLst/>
                <a:latin typeface="Calibri" panose="020F0502020204030204" pitchFamily="34" charset="0"/>
                <a:ea typeface="Calibri" panose="020F0502020204030204" pitchFamily="34" charset="0"/>
                <a:cs typeface="Arial" panose="020B0604020202020204" pitchFamily="34" charset="0"/>
              </a:rPr>
              <a:t>    </a:t>
            </a:r>
            <a:r>
              <a:rPr lang="fr-FR" sz="4000" dirty="0">
                <a:effectLst/>
                <a:latin typeface="Calibri" panose="020F0502020204030204" pitchFamily="34" charset="0"/>
                <a:ea typeface="Calibri" panose="020F0502020204030204" pitchFamily="34" charset="0"/>
                <a:cs typeface="Arial" panose="020B0604020202020204" pitchFamily="34" charset="0"/>
              </a:rPr>
              <a:t>Les étudiants sont admis sans examen, uniquement en fonction de la moyenne pondérée de leur diplôme d'études secondaires. Généralement, la moyenne pondérée cumulative du diplôme est de 50%, mais elle varie selon les universités. Certaines universités acceptent les étudiants en fonction de leur SAT, etc. Résultats des examens internationaux. S'il n'y a pas de certificat de compétence en turc ou en anglais selon la langue d'enseignement, l'Université organise un examen de langue. En cas de perte de l'examen de langue, vous suivrez un cours de préparation linguistique.</a:t>
            </a:r>
            <a:endParaRPr lang="tr-TR" sz="40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4000" dirty="0">
                <a:effectLst/>
                <a:latin typeface="Calibri" panose="020F0502020204030204" pitchFamily="34" charset="0"/>
                <a:ea typeface="Calibri" panose="020F0502020204030204" pitchFamily="34" charset="0"/>
                <a:cs typeface="Arial" panose="020B0604020202020204" pitchFamily="34" charset="0"/>
              </a:rPr>
              <a:t>     Pour la pré-inscription, vous devez envoyer les informations et les documents requis traduit en turque ou en anglais à partir de la section de notre site Web.  De suite nous trouverons la meilleure université pour vous.</a:t>
            </a:r>
            <a:endParaRPr lang="tr-TR" sz="40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endParaRPr lang="tr-TR"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fr-FR"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Pour les programmes d'études supérieures </a:t>
            </a:r>
            <a:r>
              <a:rPr lang="fr-FR" sz="4000" dirty="0">
                <a:effectLst/>
                <a:latin typeface="Calibri" panose="020F0502020204030204" pitchFamily="34" charset="0"/>
                <a:ea typeface="Calibri" panose="020F0502020204030204" pitchFamily="34" charset="0"/>
                <a:cs typeface="Arial" panose="020B0604020202020204" pitchFamily="34" charset="0"/>
              </a:rPr>
              <a:t>; La plupart des universités n'exigent pas ALES, GRE ou GMAT, etc. Le Master dur 2 ans et le Doctorat 4 ans. Si vous n'avez pas de certificat de maîtrise de la langue, vous devez réussir l'examen de maîtrise de l'anglais ou du turc organisé par l'université. En général, un score de 60% est requis et peut varier selon les universités</a:t>
            </a:r>
            <a:r>
              <a:rPr lang="fr-FR" sz="3200" dirty="0">
                <a:effectLst/>
                <a:latin typeface="Calibri" panose="020F0502020204030204" pitchFamily="34" charset="0"/>
                <a:ea typeface="Calibri" panose="020F0502020204030204" pitchFamily="34" charset="0"/>
                <a:cs typeface="Arial" panose="020B0604020202020204" pitchFamily="34" charset="0"/>
              </a:rPr>
              <a:t>.</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a:buNone/>
            </a:pPr>
            <a:endParaRPr lang="tr-TR" dirty="0"/>
          </a:p>
        </p:txBody>
      </p:sp>
      <p:sp>
        <p:nvSpPr>
          <p:cNvPr id="4" name="3 Veri Yer Tutucusu"/>
          <p:cNvSpPr>
            <a:spLocks noGrp="1"/>
          </p:cNvSpPr>
          <p:nvPr>
            <p:ph type="dt" sz="half" idx="10"/>
          </p:nvPr>
        </p:nvSpPr>
        <p:spPr/>
        <p:txBody>
          <a:bodyPr/>
          <a:lstStyle/>
          <a:p>
            <a:fld id="{BCF4B0C7-D5AA-432F-ACF1-355FC9C3DAB9}"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4</a:t>
            </a:fld>
            <a:endParaRPr lang="tr-T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31837"/>
            <a:ext cx="8229600" cy="868363"/>
          </a:xfrm>
        </p:spPr>
        <p:txBody>
          <a:bodyPr>
            <a:normAutofit fontScale="90000"/>
          </a:bodyPr>
          <a:lstStyle/>
          <a:p>
            <a:br>
              <a:rPr lang="en-US" u="sng" dirty="0">
                <a:solidFill>
                  <a:srgbClr val="FF0000"/>
                </a:solidFill>
              </a:rPr>
            </a:br>
            <a:br>
              <a:rPr lang="en-US" u="sng" dirty="0">
                <a:solidFill>
                  <a:srgbClr val="FF0000"/>
                </a:solidFill>
              </a:rPr>
            </a:br>
            <a:endParaRPr lang="tr-TR" u="sng" dirty="0">
              <a:solidFill>
                <a:srgbClr val="FF0000"/>
              </a:solidFill>
            </a:endParaRPr>
          </a:p>
        </p:txBody>
      </p:sp>
      <p:sp>
        <p:nvSpPr>
          <p:cNvPr id="3" name="2 İçerik Yer Tutucusu"/>
          <p:cNvSpPr>
            <a:spLocks noGrp="1"/>
          </p:cNvSpPr>
          <p:nvPr>
            <p:ph idx="1"/>
          </p:nvPr>
        </p:nvSpPr>
        <p:spPr>
          <a:xfrm>
            <a:off x="385192" y="973413"/>
            <a:ext cx="8229600" cy="5382937"/>
          </a:xfrm>
        </p:spPr>
        <p:txBody>
          <a:bodyPr>
            <a:normAutofit fontScale="47500" lnSpcReduction="20000"/>
          </a:bodyPr>
          <a:lstStyle/>
          <a:p>
            <a:pPr marL="114300" indent="0">
              <a:lnSpc>
                <a:spcPct val="107000"/>
              </a:lnSpc>
              <a:buNone/>
            </a:pPr>
            <a:r>
              <a:rPr lang="fr-FR" sz="3200" b="1" dirty="0">
                <a:effectLst/>
                <a:latin typeface="Calibri" panose="020F0502020204030204" pitchFamily="34" charset="0"/>
                <a:ea typeface="Calibri" panose="020F0502020204030204" pitchFamily="34" charset="0"/>
                <a:cs typeface="Arial" panose="020B0604020202020204" pitchFamily="34" charset="0"/>
              </a:rPr>
              <a:t>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3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Premier cycle et pré-licence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800" dirty="0">
                <a:effectLst/>
                <a:latin typeface="Calibri" panose="020F0502020204030204" pitchFamily="34" charset="0"/>
                <a:ea typeface="Calibri" panose="020F0502020204030204" pitchFamily="34" charset="0"/>
                <a:cs typeface="Arial" panose="020B0604020202020204" pitchFamily="34" charset="0"/>
              </a:rPr>
              <a:t>    Vous devez passer par l'examen de YÖS (examen des étudiants étrangers). Votre score à cet examen doit être élevé. Le classement des inscriptions se fait en fonction du score. Par exemple, vous devriez obtenir au moins 50% en ingénierie et 95% en médecine. S'il n'y a pas de certificat de maîtrise de la langue turque ou anglaise selon la langue d'enseignement, vous passerez l'examen de langue universitaire. Si vous ne pouvez pas passer l'examen de langue, vous commencerez vos études avec les cours de préparation linguistique.</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800" dirty="0">
                <a:effectLst/>
                <a:latin typeface="Calibri" panose="020F0502020204030204" pitchFamily="34" charset="0"/>
                <a:ea typeface="Calibri" panose="020F0502020204030204" pitchFamily="34" charset="0"/>
                <a:cs typeface="Arial" panose="020B0604020202020204" pitchFamily="34" charset="0"/>
              </a:rPr>
              <a:t>     Certaines universités veulent que votre score de diplôme soit élevé. Ils acceptent les étudiants en fonction de la moyenne pondérée de leur examen et de leur diplôme. Tout d'abord, vous devez envoyer les informations et les documents requis en turc à partir de la section de notre site Web et réussir l'examen YÖS. (Certaines universités ne veulent pas de YÖS en raison de la pandémie du </a:t>
            </a:r>
            <a:r>
              <a:rPr lang="fr-FR" sz="3800" dirty="0" err="1">
                <a:effectLst/>
                <a:latin typeface="Calibri" panose="020F0502020204030204" pitchFamily="34" charset="0"/>
                <a:ea typeface="Calibri" panose="020F0502020204030204" pitchFamily="34" charset="0"/>
                <a:cs typeface="Arial" panose="020B0604020202020204" pitchFamily="34" charset="0"/>
              </a:rPr>
              <a:t>Covid</a:t>
            </a:r>
            <a:r>
              <a:rPr lang="fr-FR" sz="3800" dirty="0">
                <a:effectLst/>
                <a:latin typeface="Calibri" panose="020F0502020204030204" pitchFamily="34" charset="0"/>
                <a:ea typeface="Calibri" panose="020F0502020204030204" pitchFamily="34" charset="0"/>
                <a:cs typeface="Arial" panose="020B0604020202020204" pitchFamily="34" charset="0"/>
              </a:rPr>
              <a:t>.)</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3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Dans les programmes d'études supérieures ;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fr-FR" sz="3800" dirty="0">
                <a:effectLst/>
                <a:latin typeface="Calibri" panose="020F0502020204030204" pitchFamily="34" charset="0"/>
                <a:ea typeface="Calibri" panose="020F0502020204030204" pitchFamily="34" charset="0"/>
                <a:cs typeface="Arial" panose="020B0604020202020204" pitchFamily="34" charset="0"/>
              </a:rPr>
              <a:t>Il n'est pas nécessaire de passer l'examen YÖS. Cependant, vous devez obtenir des notes élevées aux examens ALES, GRE ou GMAT (au moins 55%). Vous devez également réussir l’examen de l'anglais (vous devez obtenir au moins 55%). Le Master dur 2 ans et le Doctorat 4 ans. Le Master sans thèse dur 1 an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3 Veri Yer Tutucusu"/>
          <p:cNvSpPr>
            <a:spLocks noGrp="1"/>
          </p:cNvSpPr>
          <p:nvPr>
            <p:ph type="dt" sz="half" idx="10"/>
          </p:nvPr>
        </p:nvSpPr>
        <p:spPr/>
        <p:txBody>
          <a:bodyPr/>
          <a:lstStyle/>
          <a:p>
            <a:fld id="{0EBFB83C-E8BD-4710-BFAA-BC4021A5F799}"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5</a:t>
            </a:fld>
            <a:endParaRPr lang="tr-TR"/>
          </a:p>
        </p:txBody>
      </p:sp>
      <p:sp>
        <p:nvSpPr>
          <p:cNvPr id="8" name="Metin kutusu 7">
            <a:extLst>
              <a:ext uri="{FF2B5EF4-FFF2-40B4-BE49-F238E27FC236}">
                <a16:creationId xmlns:a16="http://schemas.microsoft.com/office/drawing/2014/main" id="{70748058-BB23-4260-852A-220D2ADBFB28}"/>
              </a:ext>
            </a:extLst>
          </p:cNvPr>
          <p:cNvSpPr txBox="1"/>
          <p:nvPr/>
        </p:nvSpPr>
        <p:spPr>
          <a:xfrm>
            <a:off x="827584" y="597861"/>
            <a:ext cx="6156391" cy="375552"/>
          </a:xfrm>
          <a:prstGeom prst="rect">
            <a:avLst/>
          </a:prstGeom>
          <a:noFill/>
        </p:spPr>
        <p:txBody>
          <a:bodyPr wrap="square">
            <a:spAutoFit/>
          </a:bodyPr>
          <a:lstStyle/>
          <a:p>
            <a:pPr marL="114300" marR="0" lvl="0" algn="l" defTabSz="914400" rtl="0" eaLnBrk="1" fontAlgn="auto" latinLnBrk="0" hangingPunct="1">
              <a:lnSpc>
                <a:spcPct val="107000"/>
              </a:lnSpc>
              <a:spcBef>
                <a:spcPct val="20000"/>
              </a:spcBef>
              <a:spcAft>
                <a:spcPts val="0"/>
              </a:spcAft>
              <a:buClrTx/>
              <a:buSzTx/>
              <a:tabLst/>
              <a:defRPr/>
            </a:pPr>
            <a:r>
              <a:rPr kumimoji="0" lang="fr-FR"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CONDITIONS D'INSCRIPTION DANS LES UNIVERSITÉS D'ÉTAT</a:t>
            </a:r>
            <a:endParaRPr kumimoji="0" lang="tr-TR"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65920" y="270564"/>
            <a:ext cx="8147248" cy="514033"/>
          </a:xfrm>
        </p:spPr>
        <p:txBody>
          <a:bodyPr>
            <a:noAutofit/>
          </a:bodyPr>
          <a:lstStyle/>
          <a:p>
            <a:pPr marL="457200" marR="0" lvl="0" indent="-342900" defTabSz="914400" rtl="0" eaLnBrk="1" fontAlgn="auto" latinLnBrk="0" hangingPunct="1">
              <a:lnSpc>
                <a:spcPct val="107000"/>
              </a:lnSpc>
              <a:spcBef>
                <a:spcPct val="20000"/>
              </a:spcBef>
              <a:spcAft>
                <a:spcPts val="0"/>
              </a:spcAft>
              <a:tabLst/>
              <a:defRPr/>
            </a:pPr>
            <a:r>
              <a:rPr kumimoji="0" lang="fr-FR"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DOCUMENTS REQUIS POUR L'INSCRIPTION À L'UNIVERSITÉ</a:t>
            </a:r>
            <a:endParaRPr lang="tr-TR" sz="3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2 İçerik Yer Tutucusu"/>
          <p:cNvSpPr>
            <a:spLocks noGrp="1"/>
          </p:cNvSpPr>
          <p:nvPr>
            <p:ph idx="1"/>
          </p:nvPr>
        </p:nvSpPr>
        <p:spPr>
          <a:xfrm>
            <a:off x="539552" y="784597"/>
            <a:ext cx="8147248" cy="5571753"/>
          </a:xfrm>
        </p:spPr>
        <p:txBody>
          <a:bodyPr>
            <a:normAutofit fontScale="47500" lnSpcReduction="20000"/>
          </a:bodyPr>
          <a:lstStyle/>
          <a:p>
            <a:pPr marL="114300" indent="0">
              <a:lnSpc>
                <a:spcPct val="107000"/>
              </a:lnSpc>
              <a:buNone/>
            </a:pPr>
            <a:r>
              <a:rPr lang="fr-FR" sz="3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Documents requis pour les programmes de premier cycle :</a:t>
            </a:r>
            <a:endParaRPr lang="tr-TR" sz="3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800" dirty="0">
                <a:effectLst/>
                <a:latin typeface="Calibri" panose="020F0502020204030204" pitchFamily="34" charset="0"/>
                <a:ea typeface="Calibri" panose="020F0502020204030204" pitchFamily="34" charset="0"/>
                <a:cs typeface="Arial" panose="020B0604020202020204" pitchFamily="34" charset="0"/>
              </a:rPr>
              <a:t>Passeport, diplôme d'études secondaires, relevé de notes, photo d’identité et certificat d'équivalence de diplôme (MEB / http://edenklik.meb.gov.tr). Également, certificat de compétence linguistique (CAE, TOEFL, IELTS, PTE, etc.). En cas échéant, ceux qui n’ont pas de certificat de maîtrise de la langue turque ou anglaise passent l'examen de langue universitaire. Certificat de résidence après inscription à l'université (</a:t>
            </a:r>
            <a:r>
              <a:rPr lang="fr-FR" sz="3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https://e-ikamet.goc.gov.tr/</a:t>
            </a:r>
            <a:r>
              <a:rPr lang="fr-FR" sz="3800" dirty="0">
                <a:effectLst/>
                <a:latin typeface="Calibri" panose="020F0502020204030204" pitchFamily="34" charset="0"/>
                <a:ea typeface="Calibri" panose="020F0502020204030204" pitchFamily="34" charset="0"/>
                <a:cs typeface="Arial" panose="020B0604020202020204" pitchFamily="34" charset="0"/>
              </a:rPr>
              <a:t>)</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3800" dirty="0">
                <a:effectLst/>
                <a:latin typeface="Calibri" panose="020F0502020204030204" pitchFamily="34" charset="0"/>
                <a:ea typeface="Calibri" panose="020F0502020204030204" pitchFamily="34" charset="0"/>
                <a:cs typeface="Arial" panose="020B0604020202020204" pitchFamily="34" charset="0"/>
              </a:rPr>
              <a:t>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3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Documents requis pour les programmes d'études supérieures :</a:t>
            </a:r>
            <a:endParaRPr lang="tr-TR" sz="3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800" dirty="0">
                <a:effectLst/>
                <a:latin typeface="Calibri" panose="020F0502020204030204" pitchFamily="34" charset="0"/>
                <a:ea typeface="Calibri" panose="020F0502020204030204" pitchFamily="34" charset="0"/>
                <a:cs typeface="Arial" panose="020B0604020202020204" pitchFamily="34" charset="0"/>
              </a:rPr>
              <a:t>      En plus des documents des programmes de premier cycle ; Diplôme de premier cycle / de troisième cycle, relevé de notes et document du résultat de ALES, GRE ou GMAT, lettre de référence et lettre de motivation sont demandés. Après votre arrivée en Turquie, vous devriez recevoir le certificat d'équivalence de votre diplôme. (YÖK / </a:t>
            </a:r>
            <a:r>
              <a:rPr lang="fr-FR" sz="3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https://okultanima.yok.gov.tr</a:t>
            </a:r>
            <a:r>
              <a:rPr lang="fr-FR" sz="3800" dirty="0">
                <a:effectLst/>
                <a:latin typeface="Calibri" panose="020F0502020204030204" pitchFamily="34" charset="0"/>
                <a:ea typeface="Calibri" panose="020F0502020204030204" pitchFamily="34" charset="0"/>
                <a:cs typeface="Arial" panose="020B0604020202020204" pitchFamily="34" charset="0"/>
              </a:rPr>
              <a:t>)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3800" dirty="0">
                <a:effectLst/>
                <a:latin typeface="Calibri" panose="020F0502020204030204" pitchFamily="34" charset="0"/>
                <a:ea typeface="Calibri" panose="020F0502020204030204" pitchFamily="34" charset="0"/>
                <a:cs typeface="Arial" panose="020B0604020202020204" pitchFamily="34" charset="0"/>
              </a:rPr>
              <a:t>    Également certificat de maîtrise de l'anglais (CAE, TOEFL, IELTS, PTE, etc.). S'il n'y a pas de certificat de compétence linguistique, l'Université fait un examen de langue. Certificat de résidence après inscription à l'université (</a:t>
            </a:r>
            <a:r>
              <a:rPr lang="fr-FR" sz="3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https://e-ikamet.goc.gov.tr/</a:t>
            </a:r>
            <a:r>
              <a:rPr lang="fr-FR" sz="3800" dirty="0">
                <a:effectLst/>
                <a:latin typeface="Calibri" panose="020F0502020204030204" pitchFamily="34" charset="0"/>
                <a:ea typeface="Calibri" panose="020F0502020204030204" pitchFamily="34" charset="0"/>
                <a:cs typeface="Arial" panose="020B0604020202020204" pitchFamily="34" charset="0"/>
              </a:rPr>
              <a:t>)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sz="3600" dirty="0"/>
          </a:p>
        </p:txBody>
      </p:sp>
      <p:sp>
        <p:nvSpPr>
          <p:cNvPr id="4" name="3 Veri Yer Tutucusu"/>
          <p:cNvSpPr>
            <a:spLocks noGrp="1"/>
          </p:cNvSpPr>
          <p:nvPr>
            <p:ph type="dt" sz="half" idx="10"/>
          </p:nvPr>
        </p:nvSpPr>
        <p:spPr/>
        <p:txBody>
          <a:bodyPr/>
          <a:lstStyle/>
          <a:p>
            <a:fld id="{17BD371D-B6EB-4182-B06D-25D8D741A8FD}"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6</a:t>
            </a:fld>
            <a:endParaRPr lang="tr-T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80949" y="-40441"/>
            <a:ext cx="8640960" cy="850106"/>
          </a:xfrm>
        </p:spPr>
        <p:txBody>
          <a:bodyPr>
            <a:normAutofit/>
          </a:bodyPr>
          <a:lstStyle/>
          <a:p>
            <a:r>
              <a:rPr lang="fr-F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DIFFÉRENCES ENTRE UNIVERSITÉ PRIVÉE / UNIVERSITÉ D'ÉTAT</a:t>
            </a:r>
            <a:endParaRPr lang="tr-TR" sz="3200" b="1" u="sng" dirty="0">
              <a:solidFill>
                <a:srgbClr val="FF0000"/>
              </a:solidFill>
            </a:endParaRPr>
          </a:p>
        </p:txBody>
      </p:sp>
      <p:sp>
        <p:nvSpPr>
          <p:cNvPr id="4" name="3 Veri Yer Tutucusu"/>
          <p:cNvSpPr>
            <a:spLocks noGrp="1"/>
          </p:cNvSpPr>
          <p:nvPr>
            <p:ph type="dt" sz="half" idx="10"/>
          </p:nvPr>
        </p:nvSpPr>
        <p:spPr/>
        <p:txBody>
          <a:bodyPr/>
          <a:lstStyle/>
          <a:p>
            <a:fld id="{7BFDC781-407C-4D05-A475-B1D4E308A656}"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7</a:t>
            </a:fld>
            <a:endParaRPr lang="tr-TR"/>
          </a:p>
        </p:txBody>
      </p:sp>
      <p:graphicFrame>
        <p:nvGraphicFramePr>
          <p:cNvPr id="7" name="İçerik Yer Tutucusu 6">
            <a:extLst>
              <a:ext uri="{FF2B5EF4-FFF2-40B4-BE49-F238E27FC236}">
                <a16:creationId xmlns:a16="http://schemas.microsoft.com/office/drawing/2014/main" id="{60408FC9-243E-430B-A066-2F828D7A0F67}"/>
              </a:ext>
            </a:extLst>
          </p:cNvPr>
          <p:cNvGraphicFramePr>
            <a:graphicFrameLocks noGrp="1"/>
          </p:cNvGraphicFramePr>
          <p:nvPr>
            <p:ph idx="1"/>
            <p:extLst>
              <p:ext uri="{D42A27DB-BD31-4B8C-83A1-F6EECF244321}">
                <p14:modId xmlns:p14="http://schemas.microsoft.com/office/powerpoint/2010/main" val="3292520161"/>
              </p:ext>
            </p:extLst>
          </p:nvPr>
        </p:nvGraphicFramePr>
        <p:xfrm>
          <a:off x="323529" y="836714"/>
          <a:ext cx="8640959" cy="5616622"/>
        </p:xfrm>
        <a:graphic>
          <a:graphicData uri="http://schemas.openxmlformats.org/drawingml/2006/table">
            <a:tbl>
              <a:tblPr/>
              <a:tblGrid>
                <a:gridCol w="2879033">
                  <a:extLst>
                    <a:ext uri="{9D8B030D-6E8A-4147-A177-3AD203B41FA5}">
                      <a16:colId xmlns:a16="http://schemas.microsoft.com/office/drawing/2014/main" val="3702636032"/>
                    </a:ext>
                  </a:extLst>
                </a:gridCol>
                <a:gridCol w="2880963">
                  <a:extLst>
                    <a:ext uri="{9D8B030D-6E8A-4147-A177-3AD203B41FA5}">
                      <a16:colId xmlns:a16="http://schemas.microsoft.com/office/drawing/2014/main" val="4114612632"/>
                    </a:ext>
                  </a:extLst>
                </a:gridCol>
                <a:gridCol w="2880963">
                  <a:extLst>
                    <a:ext uri="{9D8B030D-6E8A-4147-A177-3AD203B41FA5}">
                      <a16:colId xmlns:a16="http://schemas.microsoft.com/office/drawing/2014/main" val="2309158061"/>
                    </a:ext>
                  </a:extLst>
                </a:gridCol>
              </a:tblGrid>
              <a:tr h="539440">
                <a:tc>
                  <a:txBody>
                    <a:bodyPr/>
                    <a:lstStyle/>
                    <a:p>
                      <a:pPr algn="just">
                        <a:lnSpc>
                          <a:spcPct val="107000"/>
                        </a:lnSpc>
                        <a:spcAft>
                          <a:spcPts val="800"/>
                        </a:spcAft>
                      </a:pPr>
                      <a:r>
                        <a:rPr lang="fr-FR" sz="1100">
                          <a:effectLst/>
                          <a:latin typeface="Calibri" panose="020F0502020204030204" pitchFamily="34" charset="0"/>
                          <a:ea typeface="Calibri" panose="020F0502020204030204" pitchFamily="34"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100">
                          <a:effectLst/>
                          <a:latin typeface="Calibri" panose="020F0502020204030204" pitchFamily="34" charset="0"/>
                          <a:ea typeface="Calibri" panose="020F0502020204030204" pitchFamily="34"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b="1">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Universités Privées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Universités Publiques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2342926"/>
                  </a:ext>
                </a:extLst>
              </a:tr>
              <a:tr h="403482">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Condition d’Admission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sans examen / uniquement avec un diplôme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avec examen (YÖS) + diplôme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1654463"/>
                  </a:ext>
                </a:extLst>
              </a:tr>
              <a:tr h="440236">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Soumission des Document en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Turc / Anglais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En Général en Turc</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1944315"/>
                  </a:ext>
                </a:extLst>
              </a:tr>
              <a:tr h="440236">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Frais de Scolarité en Général</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2500-8000 USD/ Par 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200-1000 USD/ Par 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008358"/>
                  </a:ext>
                </a:extLst>
              </a:tr>
              <a:tr h="665881">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Frais de Scolarité (Medicine, Dentisterie, Pharmacie)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12000-20000 USD/Par 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1000-2000 USD/ Par 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09007212"/>
                  </a:ext>
                </a:extLst>
              </a:tr>
              <a:tr h="440236">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Réductions sur les Frais de Scolarité</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OUI/ 25-50-75-100%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NON/ le frais sont fixes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2139617"/>
                  </a:ext>
                </a:extLst>
              </a:tr>
              <a:tr h="540466">
                <a:tc>
                  <a:txBody>
                    <a:bodyPr/>
                    <a:lstStyle/>
                    <a:p>
                      <a:pPr algn="just">
                        <a:lnSpc>
                          <a:spcPct val="107000"/>
                        </a:lnSpc>
                        <a:spcAft>
                          <a:spcPts val="800"/>
                        </a:spcAft>
                      </a:pPr>
                      <a:r>
                        <a:rPr lang="fr-FR"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Maîtrise de la langue / Cours de langue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Souhaitable / Disponible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Rechérche/ Disponible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100">
                          <a:effectLst/>
                          <a:latin typeface="Calibri" panose="020F0502020204030204" pitchFamily="34" charset="0"/>
                          <a:ea typeface="Calibri" panose="020F0502020204030204" pitchFamily="34"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0214767"/>
                  </a:ext>
                </a:extLst>
              </a:tr>
              <a:tr h="440236">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Frais de Consultation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NON/ Charger à l’université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OUI/ Charger à l’élève (400 USD)</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7392116"/>
                  </a:ext>
                </a:extLst>
              </a:tr>
              <a:tr h="766111">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Provinces où les Universités se trouvent</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(90%) Istanbul / Ankara / Izmir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100">
                          <a:effectLst/>
                          <a:latin typeface="Calibri" panose="020F0502020204030204" pitchFamily="34" charset="0"/>
                          <a:ea typeface="Calibri" panose="020F0502020204030204" pitchFamily="34"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Dans toutes les provinces de Turquie</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1100">
                          <a:effectLst/>
                          <a:latin typeface="Calibri" panose="020F0502020204030204" pitchFamily="34" charset="0"/>
                          <a:ea typeface="Calibri" panose="020F0502020204030204" pitchFamily="34" charset="0"/>
                          <a:cs typeface="Calibri" panose="020F050202020403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4806513"/>
                  </a:ext>
                </a:extLst>
              </a:tr>
              <a:tr h="443872">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Bureau International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OUI / Differents languages sont disponibles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NON/ Generallement que le Turc</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2741284"/>
                  </a:ext>
                </a:extLst>
              </a:tr>
              <a:tr h="496426">
                <a:tc>
                  <a:txBody>
                    <a:bodyPr/>
                    <a:lstStyle/>
                    <a:p>
                      <a:pPr algn="just">
                        <a:lnSpc>
                          <a:spcPct val="107000"/>
                        </a:lnSpc>
                        <a:spcAft>
                          <a:spcPts val="800"/>
                        </a:spcAft>
                      </a:pPr>
                      <a:r>
                        <a:rPr lang="fr-FR"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Langue d’Enseignement</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Turc / Anglais </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fr-FR" sz="12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Generallement</a:t>
                      </a:r>
                      <a:r>
                        <a:rPr lang="fr-FR"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en Turc</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38" marR="667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3541514"/>
                  </a:ext>
                </a:extLst>
              </a:tr>
            </a:tbl>
          </a:graphicData>
        </a:graphic>
      </p:graphicFrame>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pPr marR="0" lvl="0" algn="l" defTabSz="914400" rtl="0" eaLnBrk="1" fontAlgn="auto" latinLnBrk="0" hangingPunct="1">
              <a:lnSpc>
                <a:spcPct val="107000"/>
              </a:lnSpc>
              <a:spcBef>
                <a:spcPct val="20000"/>
              </a:spcBef>
              <a:spcAft>
                <a:spcPts val="800"/>
              </a:spcAft>
              <a:buClrTx/>
              <a:buSzTx/>
              <a:tabLst/>
              <a:defRPr/>
            </a:pPr>
            <a:r>
              <a:rPr kumimoji="0" lang="fr-FR" sz="2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OPPORTUNITÉS DE BOURSES D'ÉTUDES ET EXIGENCES DE DEMANDE</a:t>
            </a:r>
            <a:r>
              <a:rPr kumimoji="0" lang="tr-TR" sz="2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 -1</a:t>
            </a:r>
            <a:endParaRPr kumimoji="0" lang="tr-TR" sz="20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3" name="2 İçerik Yer Tutucusu"/>
          <p:cNvSpPr>
            <a:spLocks noGrp="1"/>
          </p:cNvSpPr>
          <p:nvPr>
            <p:ph idx="1"/>
          </p:nvPr>
        </p:nvSpPr>
        <p:spPr>
          <a:xfrm>
            <a:off x="457200" y="980728"/>
            <a:ext cx="8229600" cy="5602634"/>
          </a:xfrm>
        </p:spPr>
        <p:txBody>
          <a:bodyPr>
            <a:normAutofit fontScale="25000" lnSpcReduction="20000"/>
          </a:bodyPr>
          <a:lstStyle/>
          <a:p>
            <a:pPr marL="0" indent="0">
              <a:lnSpc>
                <a:spcPct val="107000"/>
              </a:lnSpc>
              <a:spcAft>
                <a:spcPts val="800"/>
              </a:spcAft>
              <a:buNone/>
            </a:pPr>
            <a:r>
              <a:rPr lang="fr-F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Il existe trois types de bourses pour les étudiants étrangers en Turquie.</a:t>
            </a:r>
            <a:endParaRPr lang="tr-T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6400" dirty="0">
                <a:effectLst/>
                <a:latin typeface="Calibri" panose="020F0502020204030204" pitchFamily="34" charset="0"/>
                <a:ea typeface="Calibri" panose="020F0502020204030204" pitchFamily="34" charset="0"/>
                <a:cs typeface="Arial" panose="020B0604020202020204" pitchFamily="34" charset="0"/>
              </a:rPr>
              <a:t>Celui du gouvernement (https://www.turkiyeburslari.gov.tr/)</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6400" dirty="0">
                <a:effectLst/>
                <a:latin typeface="Calibri" panose="020F0502020204030204" pitchFamily="34" charset="0"/>
                <a:ea typeface="Calibri" panose="020F0502020204030204" pitchFamily="34" charset="0"/>
                <a:cs typeface="Arial" panose="020B0604020202020204" pitchFamily="34" charset="0"/>
              </a:rPr>
              <a:t>Il existe des quotas prédéterminés pour chaque pays sélectionné par examen (moyenne de 10 à 20 personnes). C'est une bourse attribuée par le gouvernement turc, qui couvre tous les besoins de l'étudiant tels que le transport, le logement, l'éducation, etc. et l'argent de poche. Il n'y a en aucun cas d'agence de représentation à l'étranger. L'application se fait directement à partir du site Web. Ne payez personne pour cette bourse. Je vais certainement vous obtenir une bourse, ne croyez pas leurs mensonges.</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pPr>
            <a:r>
              <a:rPr lang="fr-FR" sz="6400" dirty="0">
                <a:effectLst/>
                <a:latin typeface="Calibri" panose="020F0502020204030204" pitchFamily="34" charset="0"/>
                <a:ea typeface="Calibri" panose="020F0502020204030204" pitchFamily="34" charset="0"/>
                <a:cs typeface="Arial" panose="020B0604020202020204" pitchFamily="34" charset="0"/>
              </a:rPr>
              <a:t>Plus de 170 000 étudiants postulent chaque année. Cependant, seulement 17 000 étudiants (10%) peuvent obtenir cette bourse.</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6400" dirty="0">
                <a:effectLst/>
                <a:latin typeface="Calibri" panose="020F0502020204030204" pitchFamily="34" charset="0"/>
                <a:ea typeface="Calibri" panose="020F0502020204030204" pitchFamily="34" charset="0"/>
                <a:cs typeface="Arial" panose="020B0604020202020204" pitchFamily="34" charset="0"/>
              </a:rPr>
              <a:t> </a:t>
            </a:r>
            <a:endParaRPr lang="tr-T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Critères de base pour l'application</a:t>
            </a:r>
            <a:endParaRPr lang="tr-T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114300" indent="0">
              <a:lnSpc>
                <a:spcPct val="107000"/>
              </a:lnSpc>
              <a:buNone/>
            </a:pPr>
            <a:r>
              <a:rPr lang="fr-F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tr-TR" sz="6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6400" dirty="0">
                <a:effectLst/>
                <a:latin typeface="Calibri" panose="020F0502020204030204" pitchFamily="34" charset="0"/>
                <a:ea typeface="Calibri" panose="020F0502020204030204" pitchFamily="34" charset="0"/>
                <a:cs typeface="Arial" panose="020B0604020202020204" pitchFamily="34" charset="0"/>
              </a:rPr>
              <a:t>Rendement académique minimum pour les candidats de premier cycle : 70%</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6400" dirty="0">
                <a:effectLst/>
                <a:latin typeface="Calibri" panose="020F0502020204030204" pitchFamily="34" charset="0"/>
                <a:ea typeface="Calibri" panose="020F0502020204030204" pitchFamily="34" charset="0"/>
                <a:cs typeface="Arial" panose="020B0604020202020204" pitchFamily="34" charset="0"/>
              </a:rPr>
              <a:t>Réussite académique minimale pour les candidats pour le master et le doctorat : 75%</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6400" dirty="0">
                <a:effectLst/>
                <a:latin typeface="Calibri" panose="020F0502020204030204" pitchFamily="34" charset="0"/>
                <a:ea typeface="Calibri" panose="020F0502020204030204" pitchFamily="34" charset="0"/>
                <a:cs typeface="Arial" panose="020B0604020202020204" pitchFamily="34" charset="0"/>
              </a:rPr>
              <a:t>Réussite académique minimale pour les candidats en sciences de la santé (médecine, médecine dentaire et pharmacie) : 90%</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6400" dirty="0">
                <a:effectLst/>
                <a:latin typeface="Calibri" panose="020F0502020204030204" pitchFamily="34" charset="0"/>
                <a:ea typeface="Calibri" panose="020F0502020204030204" pitchFamily="34" charset="0"/>
                <a:cs typeface="Arial" panose="020B0604020202020204" pitchFamily="34" charset="0"/>
              </a:rPr>
              <a:t>Pour les programmes de premier cycle : avoir moins de 21 ans</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6400" dirty="0">
                <a:effectLst/>
                <a:latin typeface="Calibri" panose="020F0502020204030204" pitchFamily="34" charset="0"/>
                <a:ea typeface="Calibri" panose="020F0502020204030204" pitchFamily="34" charset="0"/>
                <a:cs typeface="Arial" panose="020B0604020202020204" pitchFamily="34" charset="0"/>
              </a:rPr>
              <a:t>Pour les programmes de master : avoir moins de 30 ans</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fr-FR" sz="6400" dirty="0">
                <a:effectLst/>
                <a:latin typeface="Calibri" panose="020F0502020204030204" pitchFamily="34" charset="0"/>
                <a:ea typeface="Calibri" panose="020F0502020204030204" pitchFamily="34" charset="0"/>
                <a:cs typeface="Arial" panose="020B0604020202020204" pitchFamily="34" charset="0"/>
              </a:rPr>
              <a:t>Pour les programmes de doctorat : avoir moins de 35 ans</a:t>
            </a:r>
            <a:endParaRPr lang="tr-TR" sz="64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tr-TR" sz="3800" dirty="0">
              <a:solidFill>
                <a:srgbClr val="FF0000"/>
              </a:solidFill>
            </a:endParaRPr>
          </a:p>
        </p:txBody>
      </p:sp>
      <p:sp>
        <p:nvSpPr>
          <p:cNvPr id="4" name="3 Veri Yer Tutucusu"/>
          <p:cNvSpPr>
            <a:spLocks noGrp="1"/>
          </p:cNvSpPr>
          <p:nvPr>
            <p:ph type="dt" sz="half" idx="10"/>
          </p:nvPr>
        </p:nvSpPr>
        <p:spPr/>
        <p:txBody>
          <a:bodyPr/>
          <a:lstStyle/>
          <a:p>
            <a:fld id="{2D672949-F506-4EA4-AD4D-49C557345A6C}" type="datetime1">
              <a:rPr lang="tr-TR" smtClean="0"/>
              <a:t>24.11.2020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8</a:t>
            </a:fld>
            <a:endParaRPr lang="tr-T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C0BA51-DD2E-47B4-ACB9-873FFEC95593}"/>
              </a:ext>
            </a:extLst>
          </p:cNvPr>
          <p:cNvSpPr>
            <a:spLocks noGrp="1"/>
          </p:cNvSpPr>
          <p:nvPr>
            <p:ph type="title"/>
          </p:nvPr>
        </p:nvSpPr>
        <p:spPr>
          <a:xfrm>
            <a:off x="457200" y="239151"/>
            <a:ext cx="8229600" cy="885593"/>
          </a:xfrm>
        </p:spPr>
        <p:txBody>
          <a:bodyPr>
            <a:normAutofit fontScale="90000"/>
          </a:bodyPr>
          <a:lstStyle/>
          <a:p>
            <a:pPr>
              <a:lnSpc>
                <a:spcPct val="107000"/>
              </a:lnSpc>
              <a:spcAft>
                <a:spcPts val="800"/>
              </a:spcAft>
            </a:pPr>
            <a:br>
              <a:rPr lang="tr-T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kumimoji="0" lang="fr-FR" sz="22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POSSIBILITÉS DE BOURSES D'ÉTUDES ET EXIGENCES DE DEMANDE</a:t>
            </a:r>
            <a:r>
              <a:rPr kumimoji="0" lang="tr-TR" sz="22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rPr>
              <a:t>-2</a:t>
            </a:r>
            <a:br>
              <a:rPr lang="tr-TR" sz="4400" dirty="0">
                <a:effectLst/>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F51B3866-4276-4B5D-A794-82EED3848270}"/>
              </a:ext>
            </a:extLst>
          </p:cNvPr>
          <p:cNvSpPr>
            <a:spLocks noGrp="1"/>
          </p:cNvSpPr>
          <p:nvPr>
            <p:ph idx="1"/>
          </p:nvPr>
        </p:nvSpPr>
        <p:spPr>
          <a:xfrm>
            <a:off x="457200" y="908720"/>
            <a:ext cx="8229600" cy="5544616"/>
          </a:xfrm>
        </p:spPr>
        <p:txBody>
          <a:bodyPr>
            <a:normAutofit fontScale="32500" lnSpcReduction="20000"/>
          </a:bodyPr>
          <a:lstStyle/>
          <a:p>
            <a:pPr marL="0" indent="0">
              <a:lnSpc>
                <a:spcPct val="107000"/>
              </a:lnSpc>
              <a:spcAft>
                <a:spcPts val="800"/>
              </a:spcAft>
              <a:buNone/>
            </a:pP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571500" indent="0">
              <a:lnSpc>
                <a:spcPct val="107000"/>
              </a:lnSpc>
              <a:spcAft>
                <a:spcPts val="800"/>
              </a:spcAft>
              <a:buNone/>
            </a:pPr>
            <a:r>
              <a:rPr lang="fr-FR" sz="3200" dirty="0">
                <a:effectLst/>
                <a:latin typeface="Calibri" panose="020F0502020204030204" pitchFamily="34" charset="0"/>
                <a:ea typeface="Calibri" panose="020F0502020204030204" pitchFamily="34" charset="0"/>
                <a:cs typeface="Arial" panose="020B0604020202020204" pitchFamily="34" charset="0"/>
              </a:rPr>
              <a:t> </a:t>
            </a:r>
            <a:endParaRPr lang="tr-T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6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B) BOURSES D'ÉTUDES À RÉDUCTION DES UNIVERSITÉS PRIVEES :</a:t>
            </a:r>
            <a:endParaRPr lang="tr-TR" sz="6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6000" dirty="0">
                <a:effectLst/>
                <a:latin typeface="Calibri" panose="020F0502020204030204" pitchFamily="34" charset="0"/>
                <a:ea typeface="Calibri" panose="020F0502020204030204" pitchFamily="34" charset="0"/>
                <a:cs typeface="Arial" panose="020B0604020202020204" pitchFamily="34" charset="0"/>
              </a:rPr>
              <a:t>     De nombreuses universités privées offrent des réductions sur les frais de scolarité pour les étudiants qui ont un bon niveau académique. Chaque université a des critères de réussite différents. Il y a des bourses de 25,50,75% de réduction en fonction du score de réussite. En fait, ceux qui obtiennent une bourse à 100% peuvent étudier gratuitement dans des universités privées.</a:t>
            </a:r>
            <a:endParaRPr lang="tr-TR" sz="6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6000" dirty="0">
                <a:effectLst/>
                <a:latin typeface="Calibri" panose="020F0502020204030204" pitchFamily="34" charset="0"/>
                <a:ea typeface="Calibri" panose="020F0502020204030204" pitchFamily="34" charset="0"/>
                <a:cs typeface="Arial" panose="020B0604020202020204" pitchFamily="34" charset="0"/>
              </a:rPr>
              <a:t> Nous trouvons les bourses les plus appropriées pour les étudiants qui se sont préinscrits sur notre site web.</a:t>
            </a:r>
            <a:endParaRPr lang="tr-TR" sz="6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fr-FR" sz="6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AUTRES BOURSES D'ÉTUDES</a:t>
            </a:r>
            <a:endParaRPr lang="tr-TR" sz="6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6000" dirty="0">
                <a:effectLst/>
                <a:latin typeface="Calibri" panose="020F0502020204030204" pitchFamily="34" charset="0"/>
                <a:ea typeface="Calibri" panose="020F0502020204030204" pitchFamily="34" charset="0"/>
                <a:cs typeface="Arial" panose="020B0604020202020204" pitchFamily="34" charset="0"/>
              </a:rPr>
              <a:t>      Certaines organisations et fondations continue en Turquie d’accorder des bourses et offrent des bourses aux étudiants étrangers en guise de réussite. Une fois que vous commencez l'université en Turquie, vous devez suivre les sites Web de ces organisations.</a:t>
            </a:r>
            <a:endParaRPr lang="tr-TR" sz="6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3200" dirty="0">
                <a:effectLst/>
                <a:latin typeface="Calibri" panose="020F0502020204030204" pitchFamily="34" charset="0"/>
                <a:ea typeface="Calibri" panose="020F0502020204030204" pitchFamily="34" charset="0"/>
                <a:cs typeface="Arial" panose="020B0604020202020204" pitchFamily="34" charset="0"/>
              </a:rPr>
              <a:t> </a:t>
            </a:r>
            <a:endParaRPr lang="tr-TR"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dirty="0"/>
          </a:p>
        </p:txBody>
      </p:sp>
      <p:sp>
        <p:nvSpPr>
          <p:cNvPr id="4" name="Veri Yer Tutucusu 3">
            <a:extLst>
              <a:ext uri="{FF2B5EF4-FFF2-40B4-BE49-F238E27FC236}">
                <a16:creationId xmlns:a16="http://schemas.microsoft.com/office/drawing/2014/main" id="{5D3DE4C6-F2BD-4A65-9E5E-C6B907C8DF86}"/>
              </a:ext>
            </a:extLst>
          </p:cNvPr>
          <p:cNvSpPr>
            <a:spLocks noGrp="1"/>
          </p:cNvSpPr>
          <p:nvPr>
            <p:ph type="dt" sz="half" idx="10"/>
          </p:nvPr>
        </p:nvSpPr>
        <p:spPr/>
        <p:txBody>
          <a:bodyPr/>
          <a:lstStyle/>
          <a:p>
            <a:fld id="{7AE3B098-0FE7-4524-9839-A08D1EE18B86}" type="datetime1">
              <a:rPr lang="tr-TR" smtClean="0"/>
              <a:t>24.11.2020</a:t>
            </a:fld>
            <a:endParaRPr lang="tr-TR"/>
          </a:p>
        </p:txBody>
      </p:sp>
      <p:sp>
        <p:nvSpPr>
          <p:cNvPr id="5" name="Slayt Numarası Yer Tutucusu 4">
            <a:extLst>
              <a:ext uri="{FF2B5EF4-FFF2-40B4-BE49-F238E27FC236}">
                <a16:creationId xmlns:a16="http://schemas.microsoft.com/office/drawing/2014/main" id="{81F23713-DA6D-44ED-BE26-4018F50CDE37}"/>
              </a:ext>
            </a:extLst>
          </p:cNvPr>
          <p:cNvSpPr>
            <a:spLocks noGrp="1"/>
          </p:cNvSpPr>
          <p:nvPr>
            <p:ph type="sldNum" sz="quarter" idx="12"/>
          </p:nvPr>
        </p:nvSpPr>
        <p:spPr/>
        <p:txBody>
          <a:bodyPr/>
          <a:lstStyle/>
          <a:p>
            <a:fld id="{1269076F-BC5C-4CE1-9424-368761B3A4BD}" type="slidenum">
              <a:rPr lang="tr-TR" smtClean="0"/>
              <a:pPr/>
              <a:t>9</a:t>
            </a:fld>
            <a:endParaRPr lang="tr-TR"/>
          </a:p>
        </p:txBody>
      </p:sp>
    </p:spTree>
    <p:extLst>
      <p:ext uri="{BB962C8B-B14F-4D97-AF65-F5344CB8AC3E}">
        <p14:creationId xmlns:p14="http://schemas.microsoft.com/office/powerpoint/2010/main" val="3342060481"/>
      </p:ext>
    </p:extLst>
  </p:cSld>
  <p:clrMapOvr>
    <a:masterClrMapping/>
  </p:clrMapOvr>
  <p:transition>
    <p:cu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2438</Words>
  <Application>Microsoft Office PowerPoint</Application>
  <PresentationFormat>Ekran Gösterisi (4:3)</PresentationFormat>
  <Paragraphs>176</Paragraphs>
  <Slides>15</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Calibri Light</vt:lpstr>
      <vt:lpstr>Symbol</vt:lpstr>
      <vt:lpstr>Times New Roman</vt:lpstr>
      <vt:lpstr>Ofis Teması</vt:lpstr>
      <vt:lpstr>  Comment pourrais-je m’inscrire dans les universités Turques ?         "Etudier en Turquie est une Passion"    Président de ISSA  Dursun AYDIN(MD) www.eduinturkey.org  </vt:lpstr>
      <vt:lpstr>  PLAN DE LA PRÉSENTATION </vt:lpstr>
      <vt:lpstr> CLASSIFICATION DES UNIVERSITÉS ET DES DÉPARTEMENTS</vt:lpstr>
      <vt:lpstr>EXIGENCES D'INSCRIPTION AUX UNIVERSITÉS PRIVÉES </vt:lpstr>
      <vt:lpstr>  </vt:lpstr>
      <vt:lpstr>DOCUMENTS REQUIS POUR L'INSCRIPTION À L'UNIVERSITÉ</vt:lpstr>
      <vt:lpstr>DIFFÉRENCES ENTRE UNIVERSITÉ PRIVÉE / UNIVERSITÉ D'ÉTAT</vt:lpstr>
      <vt:lpstr>OPPORTUNITÉS DE BOURSES D'ÉTUDES ET EXIGENCES DE DEMANDE -1</vt:lpstr>
      <vt:lpstr> POSSIBILITÉS DE BOURSES D'ÉTUDES ET EXIGENCES DE DEMANDE-2 </vt:lpstr>
      <vt:lpstr>  SERVICES DE CONSULTATION (avant l’arrivé en Turquie) </vt:lpstr>
      <vt:lpstr>    LES SERVICES D’ORIENTATION APRES ETRE VENU EN TURQUIE </vt:lpstr>
      <vt:lpstr> LA VIE EN TURQUIE </vt:lpstr>
      <vt:lpstr>ISSA-EDUINTURKEY Remplir le formulaire de pré-inscription</vt:lpstr>
      <vt:lpstr>  NOUS VOUS INVITONS À ETUDIER DANS LES UNIVERSITÉS TURQUES.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TURİZMİNDE  TÜRKİYE-İRAN İŞBİRLİĞİ</dc:title>
  <dc:creator>DR.DURSUN</dc:creator>
  <cp:lastModifiedBy>DURSUN AYDIN</cp:lastModifiedBy>
  <cp:revision>45</cp:revision>
  <dcterms:created xsi:type="dcterms:W3CDTF">2017-04-25T12:07:31Z</dcterms:created>
  <dcterms:modified xsi:type="dcterms:W3CDTF">2020-11-24T13:07:55Z</dcterms:modified>
</cp:coreProperties>
</file>