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72" r:id="rId9"/>
    <p:sldId id="273" r:id="rId10"/>
    <p:sldId id="274" r:id="rId11"/>
    <p:sldId id="275" r:id="rId12"/>
    <p:sldId id="276" r:id="rId13"/>
    <p:sldId id="277" r:id="rId14"/>
    <p:sldId id="278" r:id="rId15"/>
    <p:sldId id="27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21123F-8DE0-4061-88AE-414AC6A19DDA}" type="datetimeFigureOut">
              <a:rPr lang="tr-TR" smtClean="0"/>
              <a:t>24.11.2020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E243BB-F48D-4FB2-B27C-436C19A34856}"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DDE243BB-F48D-4FB2-B27C-436C19A34856}" type="slidenum">
              <a:rPr lang="tr-TR" smtClean="0"/>
              <a:t>4</a:t>
            </a:fld>
            <a:endParaRPr lang="tr-TR"/>
          </a:p>
        </p:txBody>
      </p:sp>
    </p:spTree>
    <p:extLst>
      <p:ext uri="{BB962C8B-B14F-4D97-AF65-F5344CB8AC3E}">
        <p14:creationId xmlns:p14="http://schemas.microsoft.com/office/powerpoint/2010/main" val="167896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8F68CD2C-DACB-4398-AE7F-2DE8399081FE}" type="datetime1">
              <a:rPr lang="tr-TR" smtClean="0"/>
              <a:t>24.11.2020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E75047D-8619-4129-87A0-6AC498ABB37E}" type="datetime1">
              <a:rPr lang="tr-TR" smtClean="0"/>
              <a:t>24.11.2020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8B52975-C422-4696-93DE-D14D95F417D6}" type="datetime1">
              <a:rPr lang="tr-TR" smtClean="0"/>
              <a:t>24.11.2020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AE3B098-0FE7-4524-9839-A08D1EE18B86}" type="datetime1">
              <a:rPr lang="tr-TR" smtClean="0"/>
              <a:t>24.11.2020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8F42FD15-978F-479C-8A26-0B2E26FD880F}" type="datetime1">
              <a:rPr lang="tr-TR" smtClean="0"/>
              <a:t>24.11.2020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2142E4A0-9E2B-4BEB-8AC1-7D195599EBE2}" type="datetime1">
              <a:rPr lang="tr-TR" smtClean="0"/>
              <a:t>24.11.2020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B67BA6CA-6239-4DF0-82E7-2C10253DCA8B}" type="datetime1">
              <a:rPr lang="tr-TR" smtClean="0"/>
              <a:t>24.11.2020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64E79559-5816-4909-93AE-9302477A5F59}" type="datetime1">
              <a:rPr lang="tr-TR" smtClean="0"/>
              <a:t>24.11.2020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4159162-FDEE-4644-8127-867195AE8F3B}" type="datetime1">
              <a:rPr lang="tr-TR" smtClean="0"/>
              <a:t>24.11.2020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10F5519A-0BEE-4E20-9DE0-59A742D15640}" type="datetime1">
              <a:rPr lang="tr-TR" smtClean="0"/>
              <a:t>24.11.2020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52410D0C-723C-457C-B56E-D5B4C198952A}" type="datetime1">
              <a:rPr lang="tr-TR" smtClean="0"/>
              <a:t>24.11.2020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69076F-BC5C-4CE1-9424-368761B3A4BD}" type="slidenum">
              <a:rPr lang="tr-TR" smtClean="0"/>
              <a:pPr/>
              <a:t>‹#›</a:t>
            </a:fld>
            <a:endParaRPr lang="tr-TR"/>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B6D7E-4689-4A03-8613-A62CCF2D5F0D}" type="datetime1">
              <a:rPr lang="tr-TR" smtClean="0"/>
              <a:t>24.11.2020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9076F-BC5C-4CE1-9424-368761B3A4B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ut/>
  </p:transition>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eduinturkey.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issa.org.tr/en/preference-consultanc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hyperlink" Target="https://www.facebook.com/educationinturkey" TargetMode="External"/><Relationship Id="rId7" Type="http://schemas.openxmlformats.org/officeDocument/2006/relationships/hyperlink" Target="http://www.issa.org.tr/" TargetMode="External"/><Relationship Id="rId2" Type="http://schemas.openxmlformats.org/officeDocument/2006/relationships/hyperlink" Target="mailto:eduinturkey@issa.org.tr" TargetMode="External"/><Relationship Id="rId1" Type="http://schemas.openxmlformats.org/officeDocument/2006/relationships/slideLayout" Target="../slideLayouts/slideLayout7.xml"/><Relationship Id="rId6" Type="http://schemas.openxmlformats.org/officeDocument/2006/relationships/hyperlink" Target="http://www.eduinturkey.org/" TargetMode="External"/><Relationship Id="rId5" Type="http://schemas.openxmlformats.org/officeDocument/2006/relationships/hyperlink" Target="https://www.instagram.com/educationinturkey/" TargetMode="External"/><Relationship Id="rId4" Type="http://schemas.openxmlformats.org/officeDocument/2006/relationships/hyperlink" Target="https://www.youtube.com/educationinturke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ikamet.goc.gov.tr/" TargetMode="External"/><Relationship Id="rId2" Type="http://schemas.openxmlformats.org/officeDocument/2006/relationships/hyperlink" Target="http://edenklik.meb.gov.tr/" TargetMode="External"/><Relationship Id="rId1" Type="http://schemas.openxmlformats.org/officeDocument/2006/relationships/slideLayout" Target="../slideLayouts/slideLayout2.xml"/><Relationship Id="rId4" Type="http://schemas.openxmlformats.org/officeDocument/2006/relationships/hyperlink" Target="https://okultanima.yok.gov.t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urkiyeburslari.gov.tr/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2204864"/>
            <a:ext cx="8352928" cy="3744416"/>
          </a:xfrm>
        </p:spPr>
        <p:txBody>
          <a:bodyPr>
            <a:normAutofit fontScale="90000"/>
          </a:bodyPr>
          <a:lstStyle/>
          <a:p>
            <a:pPr>
              <a:lnSpc>
                <a:spcPct val="107000"/>
              </a:lnSpc>
              <a:spcAft>
                <a:spcPts val="800"/>
              </a:spcAft>
            </a:pPr>
            <a:br>
              <a:rPr lang="tr-TR"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br>
              <a:rPr lang="tr-TR" sz="1800" dirty="0">
                <a:effectLst/>
                <a:latin typeface="Calibri" panose="020F0502020204030204" pitchFamily="34" charset="0"/>
                <a:ea typeface="Calibri" panose="020F0502020204030204" pitchFamily="34" charset="0"/>
                <a:cs typeface="Arial" panose="020B0604020202020204" pitchFamily="34" charset="0"/>
              </a:rPr>
            </a:br>
            <a:br>
              <a:rPr lang="tr-TR" sz="36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tr-TR" sz="4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Tü</a:t>
            </a:r>
            <a:r>
              <a:rPr lang="tr-TR" sz="40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rk üniversitelerine nasıl kayıt  olacağım</a:t>
            </a:r>
            <a:r>
              <a:rPr lang="tr-TR"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a:t>
            </a:r>
            <a:br>
              <a:rPr lang="tr-TR" sz="4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br>
              <a:rPr lang="tr-TR" sz="40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r>
              <a:rPr lang="tr-TR" sz="4000" dirty="0">
                <a:effectLst/>
                <a:latin typeface="Calibri Light" panose="020F0302020204030204" pitchFamily="34" charset="0"/>
                <a:ea typeface="Calibri" panose="020F0502020204030204" pitchFamily="34" charset="0"/>
                <a:cs typeface="Arial" panose="020B0604020202020204" pitchFamily="34" charset="0"/>
              </a:rPr>
              <a:t>Başkanı </a:t>
            </a:r>
            <a:r>
              <a:rPr lang="tr-TR" sz="4000" dirty="0" err="1">
                <a:effectLst/>
                <a:latin typeface="Calibri Light" panose="020F0302020204030204" pitchFamily="34" charset="0"/>
                <a:ea typeface="Calibri" panose="020F0502020204030204" pitchFamily="34" charset="0"/>
                <a:cs typeface="Arial" panose="020B0604020202020204" pitchFamily="34" charset="0"/>
              </a:rPr>
              <a:t>Dr</a:t>
            </a:r>
            <a:r>
              <a:rPr lang="tr-TR" sz="4000" dirty="0">
                <a:effectLst/>
                <a:latin typeface="Calibri Light" panose="020F0302020204030204" pitchFamily="34" charset="0"/>
                <a:ea typeface="Calibri" panose="020F0502020204030204" pitchFamily="34" charset="0"/>
                <a:cs typeface="Arial" panose="020B0604020202020204" pitchFamily="34" charset="0"/>
              </a:rPr>
              <a:t> Dursun AYDIN </a:t>
            </a:r>
            <a:br>
              <a:rPr lang="tr-TR" sz="3600" dirty="0">
                <a:effectLst/>
                <a:latin typeface="Calibri" panose="020F0502020204030204" pitchFamily="34" charset="0"/>
                <a:ea typeface="Calibri" panose="020F0502020204030204" pitchFamily="34" charset="0"/>
                <a:cs typeface="Arial" panose="020B0604020202020204" pitchFamily="34" charset="0"/>
              </a:rPr>
            </a:br>
            <a:r>
              <a:rPr kumimoji="0" lang="tr-TR" sz="3200" b="0" i="1" u="none" strike="noStrike" kern="1200" cap="none" spc="0" normalizeH="0" baseline="0" noProof="0" dirty="0">
                <a:ln>
                  <a:noFill/>
                </a:ln>
                <a:solidFill>
                  <a:prstClr val="black">
                    <a:tint val="75000"/>
                  </a:prstClr>
                </a:solidFill>
                <a:effectLst/>
                <a:uLnTx/>
                <a:uFillTx/>
                <a:latin typeface="Calibri"/>
                <a:ea typeface="+mn-ea"/>
                <a:cs typeface="+mn-cs"/>
                <a:hlinkClick r:id="rId2"/>
              </a:rPr>
              <a:t>www.eduinturkey.org</a:t>
            </a:r>
            <a:r>
              <a:rPr kumimoji="0" lang="tr-TR" sz="3200" b="0" i="1" u="none" strike="noStrike" kern="1200" cap="none" spc="0" normalizeH="0" baseline="0" noProof="0" dirty="0">
                <a:ln>
                  <a:noFill/>
                </a:ln>
                <a:solidFill>
                  <a:prstClr val="black">
                    <a:tint val="75000"/>
                  </a:prstClr>
                </a:solidFill>
                <a:effectLst/>
                <a:uLnTx/>
                <a:uFillTx/>
                <a:latin typeface="Calibri"/>
                <a:ea typeface="+mn-ea"/>
                <a:cs typeface="+mn-cs"/>
              </a:rPr>
              <a:t> </a:t>
            </a:r>
            <a:br>
              <a:rPr kumimoji="0" lang="tr-TR" sz="3200" b="0" i="1" u="none" strike="noStrike" kern="1200" cap="none" spc="0" normalizeH="0" baseline="0" noProof="0" dirty="0">
                <a:ln>
                  <a:noFill/>
                </a:ln>
                <a:solidFill>
                  <a:prstClr val="black">
                    <a:tint val="75000"/>
                  </a:prstClr>
                </a:solidFill>
                <a:effectLst/>
                <a:uLnTx/>
                <a:uFillTx/>
                <a:latin typeface="Calibri"/>
                <a:ea typeface="+mn-ea"/>
                <a:cs typeface="+mn-cs"/>
              </a:rPr>
            </a:br>
            <a:endParaRPr lang="tr-TR" b="1" dirty="0">
              <a:solidFill>
                <a:srgbClr val="FF0000"/>
              </a:solidFill>
            </a:endParaRPr>
          </a:p>
        </p:txBody>
      </p:sp>
      <p:pic>
        <p:nvPicPr>
          <p:cNvPr id="5" name="Resim 4" descr="çizim içeren bir resim&#10;&#10;Açıklama otomatik olarak oluşturuldu">
            <a:extLst>
              <a:ext uri="{FF2B5EF4-FFF2-40B4-BE49-F238E27FC236}">
                <a16:creationId xmlns:a16="http://schemas.microsoft.com/office/drawing/2014/main" id="{ECEE7EF1-6A17-4E70-BE23-440A89927D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246580"/>
            <a:ext cx="8496944" cy="1742260"/>
          </a:xfrm>
          <a:prstGeom prst="rect">
            <a:avLst/>
          </a:prstGeom>
        </p:spPr>
      </p:pic>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DE7B7-5DCC-4976-9459-7AB7C681CDB8}"/>
              </a:ext>
            </a:extLst>
          </p:cNvPr>
          <p:cNvSpPr>
            <a:spLocks noGrp="1"/>
          </p:cNvSpPr>
          <p:nvPr>
            <p:ph type="title"/>
          </p:nvPr>
        </p:nvSpPr>
        <p:spPr>
          <a:xfrm>
            <a:off x="457200" y="274638"/>
            <a:ext cx="8229600" cy="850106"/>
          </a:xfrm>
        </p:spPr>
        <p:txBody>
          <a:bodyPr>
            <a:normAutofit fontScale="90000"/>
          </a:bodyPr>
          <a:lstStyle/>
          <a:p>
            <a:pPr>
              <a:lnSpc>
                <a:spcPct val="107000"/>
              </a:lnSpc>
              <a:spcAft>
                <a:spcPts val="800"/>
              </a:spcAft>
            </a:pPr>
            <a:r>
              <a:rPr lang="fr-FR" sz="4400" dirty="0">
                <a:effectLst/>
                <a:latin typeface="Times New Roman" panose="02020603050405020304" pitchFamily="18" charset="0"/>
                <a:ea typeface="Calibri" panose="020F0502020204030204" pitchFamily="34" charset="0"/>
                <a:cs typeface="Arial" panose="020B0604020202020204" pitchFamily="34" charset="0"/>
              </a:rPr>
              <a:t> </a:t>
            </a:r>
            <a:br>
              <a:rPr lang="tr-TR" sz="4000" dirty="0">
                <a:effectLst/>
                <a:latin typeface="Calibri" panose="020F0502020204030204" pitchFamily="34" charset="0"/>
                <a:ea typeface="Calibri" panose="020F0502020204030204" pitchFamily="34" charset="0"/>
                <a:cs typeface="Arial" panose="020B0604020202020204" pitchFamily="34" charset="0"/>
              </a:rPr>
            </a:br>
            <a:r>
              <a:rPr lang="tr-TR" sz="27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DANIŞMANLIK HİZMETLERİMİZ </a:t>
            </a:r>
            <a:r>
              <a:rPr lang="tr-TR" sz="22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(TÜRKİYE’YE GELMEDEN ÖNCEKİ DÖNEM)</a:t>
            </a:r>
            <a:br>
              <a:rPr lang="tr-TR" sz="2700"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00C4CE2C-D318-4265-A314-CD6EE0F3D990}"/>
              </a:ext>
            </a:extLst>
          </p:cNvPr>
          <p:cNvSpPr>
            <a:spLocks noGrp="1"/>
          </p:cNvSpPr>
          <p:nvPr>
            <p:ph idx="1"/>
          </p:nvPr>
        </p:nvSpPr>
        <p:spPr>
          <a:xfrm>
            <a:off x="457200" y="1124744"/>
            <a:ext cx="8229600" cy="5596731"/>
          </a:xfrm>
        </p:spPr>
        <p:txBody>
          <a:bodyPr>
            <a:normAutofit/>
          </a:bodyPr>
          <a:lstStyle/>
          <a:p>
            <a:pPr>
              <a:lnSpc>
                <a:spcPct val="107000"/>
              </a:lnSpc>
              <a:spcAft>
                <a:spcPts val="800"/>
              </a:spcAft>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 Üniversitelerinden kabul mektubu almak için   web sitemizde ön kayıt yapmalısınız. Ön kayıt ve bilgilendirme ücretsizdir. Bilgi ve Belgeleriniz bize ulaştığında sizin için en uygun üniversiteyi buluyoruz. Bu ilk basamakta Özel üniversitede okumak isteyen öğrencilerden Kabul mektubu alınmasında danışmanlık ücreti istemiyoruz. </a:t>
            </a:r>
          </a:p>
          <a:p>
            <a:pPr>
              <a:lnSpc>
                <a:spcPct val="107000"/>
              </a:lnSpc>
              <a:spcAft>
                <a:spcPts val="800"/>
              </a:spcAft>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Ancak Devlet üniversitesinde okumak için başvuranlardan </a:t>
            </a:r>
            <a:r>
              <a:rPr lang="tr-TR" sz="24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400 USD danışmanlık ücreti </a:t>
            </a: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istiyoruz. Bu ücreti Kabul mektubu aldıktan sonra ödeyeceksiniz. </a:t>
            </a:r>
          </a:p>
          <a:p>
            <a:pPr>
              <a:lnSpc>
                <a:spcPct val="107000"/>
              </a:lnSpc>
              <a:spcAft>
                <a:spcPts val="800"/>
              </a:spcAft>
            </a:pPr>
            <a:r>
              <a:rPr lang="tr-TR" sz="24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Tıp ve Diş Hekimliğinde Danışmalık ücreti farklıdır</a:t>
            </a: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a:t>
            </a:r>
            <a:endParaRPr lang="tr-TR"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endParaRPr lang="tr-TR" sz="4000" dirty="0">
              <a:effectLst/>
              <a:latin typeface="Calibri" panose="020F0502020204030204" pitchFamily="34" charset="0"/>
              <a:ea typeface="Calibri" panose="020F0502020204030204" pitchFamily="34" charset="0"/>
              <a:cs typeface="Arial" panose="020B0604020202020204" pitchFamily="34" charset="0"/>
            </a:endParaRPr>
          </a:p>
          <a:p>
            <a:endParaRPr lang="tr-TR" dirty="0"/>
          </a:p>
        </p:txBody>
      </p:sp>
      <p:sp>
        <p:nvSpPr>
          <p:cNvPr id="4" name="Veri Yer Tutucusu 3">
            <a:extLst>
              <a:ext uri="{FF2B5EF4-FFF2-40B4-BE49-F238E27FC236}">
                <a16:creationId xmlns:a16="http://schemas.microsoft.com/office/drawing/2014/main" id="{7D040A34-E6BC-4801-9856-090558C36E47}"/>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0C43D7CC-3800-4FBD-BC80-EBA16078FEC9}"/>
              </a:ext>
            </a:extLst>
          </p:cNvPr>
          <p:cNvSpPr>
            <a:spLocks noGrp="1"/>
          </p:cNvSpPr>
          <p:nvPr>
            <p:ph type="sldNum" sz="quarter" idx="12"/>
          </p:nvPr>
        </p:nvSpPr>
        <p:spPr/>
        <p:txBody>
          <a:bodyPr/>
          <a:lstStyle/>
          <a:p>
            <a:fld id="{1269076F-BC5C-4CE1-9424-368761B3A4BD}" type="slidenum">
              <a:rPr lang="tr-TR" smtClean="0"/>
              <a:pPr/>
              <a:t>10</a:t>
            </a:fld>
            <a:endParaRPr lang="tr-TR"/>
          </a:p>
        </p:txBody>
      </p:sp>
    </p:spTree>
    <p:extLst>
      <p:ext uri="{BB962C8B-B14F-4D97-AF65-F5344CB8AC3E}">
        <p14:creationId xmlns:p14="http://schemas.microsoft.com/office/powerpoint/2010/main" val="4023668006"/>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0AB4EF-BCC2-47E4-9664-BE1B94749DFC}"/>
              </a:ext>
            </a:extLst>
          </p:cNvPr>
          <p:cNvSpPr>
            <a:spLocks noGrp="1"/>
          </p:cNvSpPr>
          <p:nvPr>
            <p:ph type="title"/>
          </p:nvPr>
        </p:nvSpPr>
        <p:spPr>
          <a:xfrm>
            <a:off x="457200" y="136526"/>
            <a:ext cx="8229600" cy="595312"/>
          </a:xfrm>
        </p:spPr>
        <p:txBody>
          <a:bodyPr>
            <a:noAutofit/>
          </a:bodyPr>
          <a:lstStyle/>
          <a:p>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lang="tr-TR" sz="24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TÜRKİYE’YE GELDİKTEN SONRAKİ REHBERLİK HİZMETLERİMİZ</a:t>
            </a:r>
            <a:br>
              <a:rPr lang="tr-TR" sz="2400" dirty="0">
                <a:effectLst/>
                <a:latin typeface="Calibri" panose="020F0502020204030204" pitchFamily="34" charset="0"/>
                <a:ea typeface="Calibri" panose="020F0502020204030204" pitchFamily="34" charset="0"/>
                <a:cs typeface="Arial" panose="020B0604020202020204" pitchFamily="34" charset="0"/>
              </a:rPr>
            </a:br>
            <a:endParaRPr lang="tr-TR" sz="5400" dirty="0"/>
          </a:p>
        </p:txBody>
      </p:sp>
      <p:sp>
        <p:nvSpPr>
          <p:cNvPr id="3" name="İçerik Yer Tutucusu 2">
            <a:extLst>
              <a:ext uri="{FF2B5EF4-FFF2-40B4-BE49-F238E27FC236}">
                <a16:creationId xmlns:a16="http://schemas.microsoft.com/office/drawing/2014/main" id="{2C269F20-1300-4A8E-ABA4-4E8AB4DF5020}"/>
              </a:ext>
            </a:extLst>
          </p:cNvPr>
          <p:cNvSpPr>
            <a:spLocks noGrp="1"/>
          </p:cNvSpPr>
          <p:nvPr>
            <p:ph idx="1"/>
          </p:nvPr>
        </p:nvSpPr>
        <p:spPr>
          <a:xfrm>
            <a:off x="457200" y="731838"/>
            <a:ext cx="8229600" cy="5989636"/>
          </a:xfrm>
        </p:spPr>
        <p:txBody>
          <a:bodyPr>
            <a:normAutofit lnSpcReduction="10000"/>
          </a:bodyPr>
          <a:lstStyle/>
          <a:p>
            <a:pPr marL="0" indent="0">
              <a:lnSpc>
                <a:spcPct val="107000"/>
              </a:lnSpc>
              <a:spcAft>
                <a:spcPts val="800"/>
              </a:spcAft>
              <a:buNone/>
            </a:pPr>
            <a:r>
              <a:rPr lang="tr-TR" sz="12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 üniversitelerinden kabul mektubu aldıktan sonra üniversiteye ilk taksit ödemeyi (Depozito) yapacaksınız (Genelde 500-1000 USD) ödeyeceksiniz. Ödemeden sonra Kesin Kabul mektubu göndereceğiz. Bu kesin kabul mektubu ile vize alacaksınız. </a:t>
            </a: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Vize işlemlerin her öğrenci kendisi takip edecek ve alacaktır.</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Ayrıca </a:t>
            </a: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,Türkiye ye geldiğinizde ücreti karşılığında rehberlik hizmeti de verebiliriz. </a:t>
            </a:r>
          </a:p>
          <a:p>
            <a:pPr marL="0" indent="0">
              <a:lnSpc>
                <a:spcPct val="107000"/>
              </a:lnSpc>
              <a:spcAft>
                <a:spcPts val="800"/>
              </a:spcAft>
              <a:buNone/>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Bu rehberlik hizmetlerimiz aşağıda belirtilmiştir:</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Havaalanında karşılamak ve otele götürmek,</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Konaklama için yurt bulmak ve yerleştirmek,</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Yurt ve Üniversiteye götürüp işlemleri başlatmak,</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Sağlık sigortası yaptırmak, İkamet başvuruş yapmak, </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Üniversite kayıt işlemlerini başlatmak ve belgelerin Tercümesini hazırlamak</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Diploma denklik başvurusu ve randevusunu almak </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mj-lt"/>
              <a:buAutoNum type="arabicParenR"/>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Kısa bir şehir tanıtımı yapmak. Telefon kartı ve Otobüs bileti almak</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Bu hizmetler yapmak için en fazla 3 gün rehberlik edilecektir. Karşılığında her öğrenciden </a:t>
            </a: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400 USD </a:t>
            </a: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alınacaktır. Noter, belgelerin tercümesi, Sigorta, telefon kartı vb. işlemlerin ücreti de bu bedele dahildir . Resmi ücretler hariçtir.</a:t>
            </a:r>
            <a:endParaRPr lang="tr-TR" sz="1600" dirty="0">
              <a:effectLst/>
              <a:latin typeface="Calibri" panose="020F0502020204030204" pitchFamily="34" charset="0"/>
              <a:ea typeface="Calibri" panose="020F0502020204030204" pitchFamily="34" charset="0"/>
              <a:cs typeface="Arial" panose="020B0604020202020204" pitchFamily="34" charset="0"/>
            </a:endParaRPr>
          </a:p>
          <a:p>
            <a:endParaRPr lang="tr-TR" dirty="0"/>
          </a:p>
        </p:txBody>
      </p:sp>
      <p:sp>
        <p:nvSpPr>
          <p:cNvPr id="4" name="Veri Yer Tutucusu 3">
            <a:extLst>
              <a:ext uri="{FF2B5EF4-FFF2-40B4-BE49-F238E27FC236}">
                <a16:creationId xmlns:a16="http://schemas.microsoft.com/office/drawing/2014/main" id="{F11BC8E7-1DA1-462C-8231-9FD0E625D7F7}"/>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0D4FFD65-0BC6-40DC-A54C-F41E8B22416A}"/>
              </a:ext>
            </a:extLst>
          </p:cNvPr>
          <p:cNvSpPr>
            <a:spLocks noGrp="1"/>
          </p:cNvSpPr>
          <p:nvPr>
            <p:ph type="sldNum" sz="quarter" idx="12"/>
          </p:nvPr>
        </p:nvSpPr>
        <p:spPr/>
        <p:txBody>
          <a:bodyPr/>
          <a:lstStyle/>
          <a:p>
            <a:fld id="{1269076F-BC5C-4CE1-9424-368761B3A4BD}" type="slidenum">
              <a:rPr lang="tr-TR" smtClean="0"/>
              <a:pPr/>
              <a:t>11</a:t>
            </a:fld>
            <a:endParaRPr lang="tr-TR"/>
          </a:p>
        </p:txBody>
      </p:sp>
    </p:spTree>
    <p:extLst>
      <p:ext uri="{BB962C8B-B14F-4D97-AF65-F5344CB8AC3E}">
        <p14:creationId xmlns:p14="http://schemas.microsoft.com/office/powerpoint/2010/main" val="3996434494"/>
      </p:ext>
    </p:extLst>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314412-72E4-47AE-81A0-DDAA1C256BF3}"/>
              </a:ext>
            </a:extLst>
          </p:cNvPr>
          <p:cNvSpPr>
            <a:spLocks noGrp="1"/>
          </p:cNvSpPr>
          <p:nvPr>
            <p:ph type="title"/>
          </p:nvPr>
        </p:nvSpPr>
        <p:spPr>
          <a:xfrm>
            <a:off x="457200" y="274638"/>
            <a:ext cx="8229600" cy="778098"/>
          </a:xfrm>
        </p:spPr>
        <p:txBody>
          <a:bodyPr>
            <a:normAutofit/>
          </a:bodyPr>
          <a:lstStyle/>
          <a:p>
            <a:r>
              <a:rPr lang="tr-TR" sz="36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TÜRKİYE’DE YAŞAM</a:t>
            </a:r>
            <a:endParaRPr lang="tr-TR" dirty="0"/>
          </a:p>
        </p:txBody>
      </p:sp>
      <p:sp>
        <p:nvSpPr>
          <p:cNvPr id="3" name="İçerik Yer Tutucusu 2">
            <a:extLst>
              <a:ext uri="{FF2B5EF4-FFF2-40B4-BE49-F238E27FC236}">
                <a16:creationId xmlns:a16="http://schemas.microsoft.com/office/drawing/2014/main" id="{72CD2661-696F-4623-9087-022BE9509A4F}"/>
              </a:ext>
            </a:extLst>
          </p:cNvPr>
          <p:cNvSpPr>
            <a:spLocks noGrp="1"/>
          </p:cNvSpPr>
          <p:nvPr>
            <p:ph idx="1"/>
          </p:nvPr>
        </p:nvSpPr>
        <p:spPr>
          <a:xfrm>
            <a:off x="457200" y="1052736"/>
            <a:ext cx="8229600" cy="5073427"/>
          </a:xfrm>
        </p:spPr>
        <p:txBody>
          <a:bodyPr>
            <a:normAutofit fontScale="92500"/>
          </a:bodyPr>
          <a:lstStyle/>
          <a:p>
            <a:pPr marL="0" indent="0">
              <a:lnSpc>
                <a:spcPct val="107000"/>
              </a:lnSpc>
              <a:spcAft>
                <a:spcPts val="800"/>
              </a:spcAft>
              <a:buNone/>
            </a:pP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Türkiye Demokratik, Modern ve Müslüman bir ülkedir. Tarih boyunca Müslüman toplumların önderliğini yapan Osmanlı imparatorluğu 3 kıtada adalet, dostluk ve kardeşlik dağıtmıştır.  Bugün de benzer şekilde Türkiye’de yaşayan herkese din, dil, ırk ve renk ayrımı gözetmeksizin ev sahipliği yapılmaktadır.</a:t>
            </a:r>
            <a:r>
              <a:rPr lang="tr-TR" sz="2000" dirty="0">
                <a:effectLst/>
                <a:latin typeface="Calibri Light" panose="020F0302020204030204" pitchFamily="34" charset="0"/>
                <a:ea typeface="Calibri" panose="020F0502020204030204" pitchFamily="34" charset="0"/>
                <a:cs typeface="Arial" panose="020B0604020202020204" pitchFamily="34" charset="0"/>
              </a:rPr>
              <a:t>  Batı ülkelerinin aksine </a:t>
            </a: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hiçbir kimse giyiminize, inancınıza, ırkınıza ve yaşamınıza karışmaz.</a:t>
            </a:r>
          </a:p>
          <a:p>
            <a:pPr>
              <a:lnSpc>
                <a:spcPct val="107000"/>
              </a:lnSpc>
              <a:spcAft>
                <a:spcPts val="800"/>
              </a:spcAft>
            </a:pP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Tüm sosyal medya platformlarına ulaşabilir ve kullanabilirsiniz. Üniversiteye başladığınızda çevrenizde İngilizce konuşan kendi kültürünüze uygun dostça davranan insanları göreceksiniz.</a:t>
            </a:r>
            <a:r>
              <a:rPr lang="tr-TR" sz="2000" dirty="0">
                <a:effectLst/>
                <a:latin typeface="Calibri Light" panose="020F0302020204030204" pitchFamily="34" charset="0"/>
                <a:ea typeface="Calibri" panose="020F0502020204030204" pitchFamily="34" charset="0"/>
                <a:cs typeface="Arial" panose="020B0604020202020204" pitchFamily="34" charset="0"/>
              </a:rPr>
              <a:t> </a:t>
            </a: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Yaşadığınız şehirde Kafe, sinema, tiyatro kütüphane ve birçok sportif faaliyet alanları bulabileceksiniz. </a:t>
            </a:r>
            <a:endParaRPr lang="tr-TR" sz="20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Sağlık sigortanızı yaptırdıktan sonra her hastaneden ücretsiz sağlık hizmeti alabilirsiniz. Türkiye de her alanda olduğu gibi üniversitelerimizde de COVİD salgınına karşı gerekli tedbirler alınmıştır. Türkiye Sağlık konusunda Dünyanın en iyi 10 ülkesi arasındadır. </a:t>
            </a:r>
            <a:endParaRPr lang="tr-TR" sz="2000" dirty="0">
              <a:effectLst/>
              <a:latin typeface="Calibri" panose="020F0502020204030204" pitchFamily="34" charset="0"/>
              <a:ea typeface="Calibri" panose="020F0502020204030204" pitchFamily="34" charset="0"/>
              <a:cs typeface="Arial" panose="020B0604020202020204" pitchFamily="34" charset="0"/>
            </a:endParaRPr>
          </a:p>
          <a:p>
            <a:endParaRPr lang="tr-TR" dirty="0"/>
          </a:p>
        </p:txBody>
      </p:sp>
      <p:sp>
        <p:nvSpPr>
          <p:cNvPr id="4" name="Veri Yer Tutucusu 3">
            <a:extLst>
              <a:ext uri="{FF2B5EF4-FFF2-40B4-BE49-F238E27FC236}">
                <a16:creationId xmlns:a16="http://schemas.microsoft.com/office/drawing/2014/main" id="{5A9B2F65-FC3E-421D-AA46-D74B7297A786}"/>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FC2EA8F4-1F28-4A96-8418-391DAFBDD8D2}"/>
              </a:ext>
            </a:extLst>
          </p:cNvPr>
          <p:cNvSpPr>
            <a:spLocks noGrp="1"/>
          </p:cNvSpPr>
          <p:nvPr>
            <p:ph type="sldNum" sz="quarter" idx="12"/>
          </p:nvPr>
        </p:nvSpPr>
        <p:spPr/>
        <p:txBody>
          <a:bodyPr/>
          <a:lstStyle/>
          <a:p>
            <a:fld id="{1269076F-BC5C-4CE1-9424-368761B3A4BD}" type="slidenum">
              <a:rPr lang="tr-TR" smtClean="0"/>
              <a:pPr/>
              <a:t>12</a:t>
            </a:fld>
            <a:endParaRPr lang="tr-TR"/>
          </a:p>
        </p:txBody>
      </p:sp>
    </p:spTree>
    <p:extLst>
      <p:ext uri="{BB962C8B-B14F-4D97-AF65-F5344CB8AC3E}">
        <p14:creationId xmlns:p14="http://schemas.microsoft.com/office/powerpoint/2010/main" val="46097076"/>
      </p:ext>
    </p:extLst>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551AAE-D757-468A-8C4B-0AE3DF8DFEB2}"/>
              </a:ext>
            </a:extLst>
          </p:cNvPr>
          <p:cNvSpPr>
            <a:spLocks noGrp="1"/>
          </p:cNvSpPr>
          <p:nvPr>
            <p:ph type="title"/>
          </p:nvPr>
        </p:nvSpPr>
        <p:spPr>
          <a:xfrm>
            <a:off x="457200" y="188640"/>
            <a:ext cx="8229600" cy="1143000"/>
          </a:xfrm>
        </p:spPr>
        <p:txBody>
          <a:bodyPr>
            <a:noAutofit/>
          </a:bodyPr>
          <a:lstStyle/>
          <a:p>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lang="tr-TR" sz="32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ISSA-EDUINTURKEY Ön kayıt formunu doldurmak</a:t>
            </a:r>
            <a:br>
              <a:rPr lang="tr-TR" sz="3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endParaRPr lang="tr-TR" sz="5400" dirty="0"/>
          </a:p>
        </p:txBody>
      </p:sp>
      <p:sp>
        <p:nvSpPr>
          <p:cNvPr id="3" name="İçerik Yer Tutucusu 2">
            <a:extLst>
              <a:ext uri="{FF2B5EF4-FFF2-40B4-BE49-F238E27FC236}">
                <a16:creationId xmlns:a16="http://schemas.microsoft.com/office/drawing/2014/main" id="{C2542371-1A80-4092-A7A5-02905B518242}"/>
              </a:ext>
            </a:extLst>
          </p:cNvPr>
          <p:cNvSpPr>
            <a:spLocks noGrp="1"/>
          </p:cNvSpPr>
          <p:nvPr>
            <p:ph idx="1"/>
          </p:nvPr>
        </p:nvSpPr>
        <p:spPr/>
        <p:txBody>
          <a:bodyPr>
            <a:normAutofit lnSpcReduction="10000"/>
          </a:bodyPr>
          <a:lstStyle/>
          <a:p>
            <a:pPr>
              <a:lnSpc>
                <a:spcPct val="107000"/>
              </a:lnSpc>
              <a:spcAft>
                <a:spcPts val="800"/>
              </a:spcAft>
            </a:pPr>
            <a:r>
              <a:rPr lang="tr-TR" sz="2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 Üniversitelerinden kabul mektubu almak için   web sitemizde ön kayıt yapmalısınız. Ön kayıt ve bilgilendirme ücretsizdir. Kayıt formunu tam ve doğru olarak doldurmak çok önemlidir. Eksik olur ise Kabul mektubu almayabilirsiniz veya süreç uzar.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Belgeler mutlaka İngilizce veya Türkçe olmak zorundadır. Birlikte formu dolduralım.</a:t>
            </a: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tr-TR" sz="28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Ön kayıt formu :</a:t>
            </a:r>
            <a:r>
              <a:rPr lang="tr-TR" sz="2800"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4000" u="sng"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lgn="just">
              <a:lnSpc>
                <a:spcPct val="107000"/>
              </a:lnSpc>
              <a:spcAft>
                <a:spcPts val="800"/>
              </a:spcAft>
              <a:buNone/>
            </a:pPr>
            <a:r>
              <a:rPr lang="fr-FR" sz="2800" u="sng"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https://issa.org.tr/en/preference-consultancy</a:t>
            </a:r>
            <a:r>
              <a:rPr lang="fr-FR" sz="1800" u="sng"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t>
            </a:r>
            <a:endParaRPr lang="tr-TR" dirty="0"/>
          </a:p>
        </p:txBody>
      </p:sp>
      <p:sp>
        <p:nvSpPr>
          <p:cNvPr id="4" name="Veri Yer Tutucusu 3">
            <a:extLst>
              <a:ext uri="{FF2B5EF4-FFF2-40B4-BE49-F238E27FC236}">
                <a16:creationId xmlns:a16="http://schemas.microsoft.com/office/drawing/2014/main" id="{3CA847FA-4839-433F-A486-D04EAECB7B13}"/>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AFE70863-3AE5-4FB6-84D9-045A3D368B4E}"/>
              </a:ext>
            </a:extLst>
          </p:cNvPr>
          <p:cNvSpPr>
            <a:spLocks noGrp="1"/>
          </p:cNvSpPr>
          <p:nvPr>
            <p:ph type="sldNum" sz="quarter" idx="12"/>
          </p:nvPr>
        </p:nvSpPr>
        <p:spPr/>
        <p:txBody>
          <a:bodyPr/>
          <a:lstStyle/>
          <a:p>
            <a:fld id="{1269076F-BC5C-4CE1-9424-368761B3A4BD}" type="slidenum">
              <a:rPr lang="tr-TR" smtClean="0"/>
              <a:pPr/>
              <a:t>13</a:t>
            </a:fld>
            <a:endParaRPr lang="tr-TR"/>
          </a:p>
        </p:txBody>
      </p:sp>
    </p:spTree>
    <p:extLst>
      <p:ext uri="{BB962C8B-B14F-4D97-AF65-F5344CB8AC3E}">
        <p14:creationId xmlns:p14="http://schemas.microsoft.com/office/powerpoint/2010/main" val="978924082"/>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EA388B-9DE7-491A-8B55-00CE0D395BF7}"/>
              </a:ext>
            </a:extLst>
          </p:cNvPr>
          <p:cNvSpPr>
            <a:spLocks noGrp="1"/>
          </p:cNvSpPr>
          <p:nvPr>
            <p:ph type="title"/>
          </p:nvPr>
        </p:nvSpPr>
        <p:spPr>
          <a:xfrm>
            <a:off x="457200" y="274638"/>
            <a:ext cx="8229600" cy="706090"/>
          </a:xfrm>
        </p:spPr>
        <p:txBody>
          <a:bodyPr>
            <a:normAutofit fontScale="90000"/>
          </a:bodyPr>
          <a:lstStyle/>
          <a:p>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br>
              <a:rPr lang="tr-T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lang="fr-FR" sz="7200" dirty="0">
                <a:effectLst/>
                <a:latin typeface="Times New Roman" panose="02020603050405020304" pitchFamily="18" charset="0"/>
                <a:ea typeface="Calibri" panose="020F0502020204030204" pitchFamily="34" charset="0"/>
                <a:cs typeface="Arial" panose="020B0604020202020204" pitchFamily="34" charset="0"/>
              </a:rPr>
              <a:t> </a:t>
            </a:r>
            <a:r>
              <a:rPr lang="tr-TR" sz="27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SİZLERİ TÜRK ÜNİVERSİTELERİNDE OKUMAYA DAVET EDİYORUZ.</a:t>
            </a:r>
            <a:br>
              <a:rPr lang="tr-TR" sz="27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endParaRPr lang="tr-TR" sz="5400" b="1" dirty="0">
              <a:solidFill>
                <a:srgbClr val="FF0000"/>
              </a:solidFill>
            </a:endParaRPr>
          </a:p>
        </p:txBody>
      </p:sp>
      <p:sp>
        <p:nvSpPr>
          <p:cNvPr id="3" name="İçerik Yer Tutucusu 2">
            <a:extLst>
              <a:ext uri="{FF2B5EF4-FFF2-40B4-BE49-F238E27FC236}">
                <a16:creationId xmlns:a16="http://schemas.microsoft.com/office/drawing/2014/main" id="{82F2B926-7ECF-4D84-AA3C-CDE94631070B}"/>
              </a:ext>
            </a:extLst>
          </p:cNvPr>
          <p:cNvSpPr>
            <a:spLocks noGrp="1"/>
          </p:cNvSpPr>
          <p:nvPr>
            <p:ph idx="1"/>
          </p:nvPr>
        </p:nvSpPr>
        <p:spPr>
          <a:xfrm>
            <a:off x="457200" y="1196752"/>
            <a:ext cx="8229600" cy="4929411"/>
          </a:xfrm>
        </p:spPr>
        <p:txBody>
          <a:bodyPr>
            <a:normAutofit/>
          </a:bodyPr>
          <a:lstStyle/>
          <a:p>
            <a:pPr marL="0" indent="0">
              <a:lnSpc>
                <a:spcPct val="107000"/>
              </a:lnSpc>
              <a:spcAft>
                <a:spcPts val="800"/>
              </a:spcAft>
              <a:buNone/>
            </a:pP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Türkiye’de kendi ülkenizde gibi huzur ve güven içinde okuyabilirsiniz</a:t>
            </a:r>
            <a:endParaRPr lang="tr-T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Batı standartlarındaki ve kalitesinde eğitim görmeniz için üniversitelerimize bekliyoruz.</a:t>
            </a:r>
            <a:endParaRPr lang="tr-TR" sz="24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Türkiye’de Okumak istiyorsanız. </a:t>
            </a:r>
          </a:p>
          <a:p>
            <a:pPr marL="0" indent="0">
              <a:lnSpc>
                <a:spcPct val="107000"/>
              </a:lnSpc>
              <a:spcAft>
                <a:spcPts val="800"/>
              </a:spcAft>
              <a:buNone/>
            </a:pPr>
            <a:r>
              <a:rPr lang="tr-TR" sz="24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Bizi her zaman arayabilirsiniz.</a:t>
            </a:r>
            <a:endParaRPr lang="tr-TR" sz="2400" dirty="0">
              <a:latin typeface="Calibri" panose="020F0502020204030204" pitchFamily="34" charset="0"/>
              <a:ea typeface="Times New Roman" panose="02020603050405020304" pitchFamily="18" charset="0"/>
              <a:cs typeface="Arial" panose="020B0604020202020204" pitchFamily="34" charset="0"/>
            </a:endParaRPr>
          </a:p>
          <a:p>
            <a:pPr marL="0" indent="0">
              <a:lnSpc>
                <a:spcPct val="107000"/>
              </a:lnSpc>
              <a:spcAft>
                <a:spcPts val="800"/>
              </a:spcAft>
              <a:buNone/>
            </a:pPr>
            <a:r>
              <a:rPr lang="tr-TR" sz="2800"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           </a:t>
            </a:r>
            <a:r>
              <a:rPr lang="tr-TR" sz="2800" b="1" dirty="0" err="1">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Whtsap</a:t>
            </a:r>
            <a:r>
              <a:rPr lang="tr-TR" sz="28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 No : + 90 541 932 36 59</a:t>
            </a:r>
            <a:r>
              <a:rPr lang="tr-TR" sz="24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24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endParaRPr lang="tr-TR" dirty="0"/>
          </a:p>
        </p:txBody>
      </p:sp>
      <p:sp>
        <p:nvSpPr>
          <p:cNvPr id="4" name="Veri Yer Tutucusu 3">
            <a:extLst>
              <a:ext uri="{FF2B5EF4-FFF2-40B4-BE49-F238E27FC236}">
                <a16:creationId xmlns:a16="http://schemas.microsoft.com/office/drawing/2014/main" id="{0E14AC28-667F-407F-A368-76B31919F8C2}"/>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D3CCE0E6-3DEF-42C7-B7AD-95592985FDF9}"/>
              </a:ext>
            </a:extLst>
          </p:cNvPr>
          <p:cNvSpPr>
            <a:spLocks noGrp="1"/>
          </p:cNvSpPr>
          <p:nvPr>
            <p:ph type="sldNum" sz="quarter" idx="12"/>
          </p:nvPr>
        </p:nvSpPr>
        <p:spPr/>
        <p:txBody>
          <a:bodyPr/>
          <a:lstStyle/>
          <a:p>
            <a:fld id="{1269076F-BC5C-4CE1-9424-368761B3A4BD}" type="slidenum">
              <a:rPr lang="tr-TR" smtClean="0"/>
              <a:pPr/>
              <a:t>14</a:t>
            </a:fld>
            <a:endParaRPr lang="tr-TR"/>
          </a:p>
        </p:txBody>
      </p:sp>
    </p:spTree>
    <p:extLst>
      <p:ext uri="{BB962C8B-B14F-4D97-AF65-F5344CB8AC3E}">
        <p14:creationId xmlns:p14="http://schemas.microsoft.com/office/powerpoint/2010/main" val="2953214884"/>
      </p:ext>
    </p:extLst>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620688"/>
            <a:ext cx="8892480" cy="6237312"/>
          </a:xfrm>
        </p:spPr>
        <p:txBody>
          <a:bodyPr>
            <a:normAutofit/>
          </a:bodyPr>
          <a:lstStyle/>
          <a:p>
            <a:pPr marL="0" marR="0" lvl="0" indent="0" algn="just" defTabSz="914400" rtl="0" eaLnBrk="1" fontAlgn="auto" latinLnBrk="0" hangingPunct="1">
              <a:lnSpc>
                <a:spcPct val="107000"/>
              </a:lnSpc>
              <a:spcBef>
                <a:spcPct val="20000"/>
              </a:spcBef>
              <a:spcAft>
                <a:spcPts val="800"/>
              </a:spcAft>
              <a:buClrTx/>
              <a:buSz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24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Türkiye’de Okumak istiyorsanız. Bizi her zaman arayabilirsiniz.</a:t>
            </a:r>
            <a:endParaRPr lang="tr-TR" sz="24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r>
              <a:rPr lang="tr-TR" sz="1800" b="1" dirty="0" err="1">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Whtsap</a:t>
            </a:r>
            <a:r>
              <a:rPr lang="tr-TR" sz="18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No : + 90 541 932 36 59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tr-TR" sz="1800" dirty="0">
                <a:effectLst/>
                <a:latin typeface="Calibri Light" panose="020F0302020204030204" pitchFamily="34" charset="0"/>
                <a:ea typeface="Calibri" panose="020F0502020204030204" pitchFamily="34" charset="0"/>
                <a:cs typeface="Times New Roman" panose="02020603050405020304" pitchFamily="18" charset="0"/>
              </a:rPr>
              <a:t>E posta : </a:t>
            </a:r>
            <a:r>
              <a:rPr lang="tr-TR" sz="1800" u="sng" dirty="0">
                <a:solidFill>
                  <a:srgbClr val="0000FF"/>
                </a:solidFill>
                <a:effectLst/>
                <a:latin typeface="Calibri Light" panose="020F0302020204030204" pitchFamily="34" charset="0"/>
                <a:ea typeface="Calibri" panose="020F0502020204030204" pitchFamily="34" charset="0"/>
                <a:cs typeface="Times New Roman" panose="02020603050405020304" pitchFamily="18" charset="0"/>
                <a:hlinkClick r:id="rId2"/>
              </a:rPr>
              <a:t>eduinturkey@issa.org.</a:t>
            </a:r>
            <a:r>
              <a:rPr lang="tr-TR" sz="1800" u="sng">
                <a:solidFill>
                  <a:srgbClr val="0000FF"/>
                </a:solidFill>
                <a:effectLst/>
                <a:latin typeface="Calibri Light" panose="020F0302020204030204" pitchFamily="34" charset="0"/>
                <a:ea typeface="Calibri" panose="020F0502020204030204" pitchFamily="34" charset="0"/>
                <a:cs typeface="Times New Roman" panose="02020603050405020304" pitchFamily="18" charset="0"/>
                <a:hlinkClick r:id="rId2"/>
              </a:rPr>
              <a:t>tr</a:t>
            </a:r>
            <a:r>
              <a:rPr lang="tr-TR" sz="1800">
                <a:effectLst/>
                <a:latin typeface="Calibri Light" panose="020F0302020204030204" pitchFamily="34" charset="0"/>
                <a:ea typeface="Calibri" panose="020F0502020204030204" pitchFamily="34" charset="0"/>
                <a:cs typeface="Arial" panose="020B0604020202020204" pitchFamily="34" charset="0"/>
              </a:rPr>
              <a:t>     </a:t>
            </a:r>
          </a:p>
          <a:p>
            <a:pPr marL="0" indent="0" algn="just">
              <a:lnSpc>
                <a:spcPct val="115000"/>
              </a:lnSpc>
              <a:spcAft>
                <a:spcPts val="1000"/>
              </a:spcAft>
              <a:buNone/>
            </a:pPr>
            <a:r>
              <a:rPr lang="tr-TR" sz="1800" b="1">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Bizi </a:t>
            </a:r>
            <a:r>
              <a:rPr lang="tr-TR" sz="1800" b="1" dirty="0">
                <a:solidFill>
                  <a:srgbClr val="FF0000"/>
                </a:solidFill>
                <a:effectLst/>
                <a:latin typeface="Calibri Light" panose="020F0302020204030204" pitchFamily="34" charset="0"/>
                <a:ea typeface="Calibri" panose="020F0502020204030204" pitchFamily="34" charset="0"/>
                <a:cs typeface="Times New Roman" panose="02020603050405020304" pitchFamily="18" charset="0"/>
              </a:rPr>
              <a:t>sosyal medyada takip ediniz</a:t>
            </a:r>
            <a:endParaRPr lang="tr-TR"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tr-TR" sz="1800" u="sng" dirty="0">
                <a:solidFill>
                  <a:srgbClr val="0000FF"/>
                </a:solidFill>
                <a:effectLst/>
                <a:latin typeface="Calibri Light" panose="020F0302020204030204" pitchFamily="34" charset="0"/>
                <a:ea typeface="Calibri" panose="020F0502020204030204" pitchFamily="34" charset="0"/>
                <a:cs typeface="Times New Roman" panose="02020603050405020304" pitchFamily="18" charset="0"/>
                <a:hlinkClick r:id="rId3"/>
              </a:rPr>
              <a:t>https://www.facebook.com/educationinturkey</a:t>
            </a:r>
            <a:r>
              <a:rPr lang="tr-TR" sz="1800" dirty="0">
                <a:effectLst/>
                <a:latin typeface="Calibri Light" panose="020F0302020204030204" pitchFamily="34" charset="0"/>
                <a:ea typeface="Calibri" panose="020F0502020204030204" pitchFamily="34" charset="0"/>
                <a:cs typeface="Times New Roman" panose="02020603050405020304" pitchFamily="18" charset="0"/>
              </a:rPr>
              <a:t>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tr-TR" sz="1800" u="sng" dirty="0">
                <a:solidFill>
                  <a:srgbClr val="0000FF"/>
                </a:solidFill>
                <a:effectLst/>
                <a:latin typeface="Calibri Light" panose="020F0302020204030204" pitchFamily="34" charset="0"/>
                <a:ea typeface="Calibri" panose="020F0502020204030204" pitchFamily="34" charset="0"/>
                <a:cs typeface="Times New Roman" panose="02020603050405020304" pitchFamily="18" charset="0"/>
                <a:hlinkClick r:id="rId4"/>
              </a:rPr>
              <a:t>https://www.youtube.com/educationinturkey/</a:t>
            </a:r>
            <a:r>
              <a:rPr lang="tr-TR" sz="1800" dirty="0">
                <a:effectLst/>
                <a:latin typeface="Calibri Light" panose="020F0302020204030204" pitchFamily="34" charset="0"/>
                <a:ea typeface="Calibri" panose="020F0502020204030204" pitchFamily="34" charset="0"/>
                <a:cs typeface="Times New Roman" panose="02020603050405020304" pitchFamily="18" charset="0"/>
              </a:rPr>
              <a:t>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r>
              <a:rPr lang="tr-TR" sz="1800" u="sng" dirty="0">
                <a:solidFill>
                  <a:srgbClr val="0000FF"/>
                </a:solidFill>
                <a:effectLst/>
                <a:latin typeface="Calibri Light" panose="020F0302020204030204" pitchFamily="34" charset="0"/>
                <a:ea typeface="Calibri" panose="020F0502020204030204" pitchFamily="34" charset="0"/>
                <a:cs typeface="Times New Roman" panose="02020603050405020304" pitchFamily="18" charset="0"/>
                <a:hlinkClick r:id="rId5"/>
              </a:rPr>
              <a:t>https://www.instagram.com/educationinturkey/</a:t>
            </a:r>
            <a:endParaRPr lang="tr-TR" dirty="0"/>
          </a:p>
        </p:txBody>
      </p:sp>
      <p:sp>
        <p:nvSpPr>
          <p:cNvPr id="5" name="4 Metin kutusu"/>
          <p:cNvSpPr txBox="1"/>
          <p:nvPr/>
        </p:nvSpPr>
        <p:spPr>
          <a:xfrm>
            <a:off x="5153922" y="6157031"/>
            <a:ext cx="3530991" cy="523220"/>
          </a:xfrm>
          <a:prstGeom prst="rect">
            <a:avLst/>
          </a:prstGeom>
          <a:noFill/>
        </p:spPr>
        <p:txBody>
          <a:bodyPr wrap="square" rtlCol="0">
            <a:spAutoFit/>
          </a:bodyPr>
          <a:lstStyle/>
          <a:p>
            <a:r>
              <a:rPr kumimoji="0" lang="fr-FR"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hlinkClick r:id="rId6"/>
              </a:rPr>
              <a:t>www.eduinturkey.org</a:t>
            </a:r>
            <a:r>
              <a:rPr kumimoji="0" lang="tr-TR"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 </a:t>
            </a:r>
            <a:endParaRPr lang="tr-TR" sz="2800" dirty="0"/>
          </a:p>
        </p:txBody>
      </p:sp>
      <p:sp>
        <p:nvSpPr>
          <p:cNvPr id="12" name="11 Veri Yer Tutucusu"/>
          <p:cNvSpPr>
            <a:spLocks noGrp="1"/>
          </p:cNvSpPr>
          <p:nvPr>
            <p:ph type="dt" sz="half" idx="10"/>
          </p:nvPr>
        </p:nvSpPr>
        <p:spPr>
          <a:xfrm>
            <a:off x="457200" y="6161648"/>
            <a:ext cx="2746648" cy="559827"/>
          </a:xfrm>
        </p:spPr>
        <p:txBody>
          <a:bodyPr/>
          <a:lstStyle/>
          <a:p>
            <a:r>
              <a:rPr kumimoji="0" lang="fr-FR"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hlinkClick r:id="rId7"/>
              </a:rPr>
              <a:t>www.issa.org.tr</a:t>
            </a:r>
            <a:r>
              <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panose="020B0604020202020204" pitchFamily="34" charset="0"/>
              </a:rPr>
              <a:t> </a:t>
            </a:r>
            <a:endParaRPr lang="tr-TR" sz="2400" dirty="0"/>
          </a:p>
        </p:txBody>
      </p:sp>
      <p:sp>
        <p:nvSpPr>
          <p:cNvPr id="13" name="12 Slayt Numarası Yer Tutucusu"/>
          <p:cNvSpPr>
            <a:spLocks noGrp="1"/>
          </p:cNvSpPr>
          <p:nvPr>
            <p:ph type="sldNum" sz="quarter" idx="12"/>
          </p:nvPr>
        </p:nvSpPr>
        <p:spPr/>
        <p:txBody>
          <a:bodyPr/>
          <a:lstStyle/>
          <a:p>
            <a:fld id="{1269076F-BC5C-4CE1-9424-368761B3A4BD}" type="slidenum">
              <a:rPr lang="tr-TR" smtClean="0"/>
              <a:pPr/>
              <a:t>15</a:t>
            </a:fld>
            <a:endParaRPr lang="tr-TR"/>
          </a:p>
        </p:txBody>
      </p:sp>
      <p:pic>
        <p:nvPicPr>
          <p:cNvPr id="9" name="Resim 8" descr="çizim içeren bir resim&#10;&#10;Açıklama otomatik olarak oluşturuldu">
            <a:extLst>
              <a:ext uri="{FF2B5EF4-FFF2-40B4-BE49-F238E27FC236}">
                <a16:creationId xmlns:a16="http://schemas.microsoft.com/office/drawing/2014/main" id="{C20D3AA8-8C2B-4CB1-891B-A207C9184CC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7584" y="4727271"/>
            <a:ext cx="6074643" cy="1130854"/>
          </a:xfrm>
          <a:prstGeom prst="rect">
            <a:avLst/>
          </a:prstGeom>
        </p:spPr>
      </p:pic>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60337"/>
            <a:ext cx="8229600" cy="571500"/>
          </a:xfrm>
        </p:spPr>
        <p:txBody>
          <a:bodyPr>
            <a:normAutofit fontScale="90000"/>
          </a:bodyPr>
          <a:lstStyle/>
          <a:p>
            <a:pPr marR="0" lvl="0" algn="l" defTabSz="914400" rtl="0" eaLnBrk="1" fontAlgn="auto" latinLnBrk="0" hangingPunct="1">
              <a:lnSpc>
                <a:spcPct val="107000"/>
              </a:lnSpc>
              <a:spcBef>
                <a:spcPct val="20000"/>
              </a:spcBef>
              <a:spcAft>
                <a:spcPts val="800"/>
              </a:spcAft>
              <a:buClrTx/>
              <a:buSzTx/>
              <a:tabLst/>
              <a:defRPr/>
            </a:pPr>
            <a:r>
              <a:rPr lang="tr-TR"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SUNUM PLANI </a:t>
            </a:r>
            <a:br>
              <a:rPr lang="tr-TR" sz="36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kumimoji="0" lang="tr-TR" sz="2400" b="0" i="0" u="none" strike="noStrike" kern="1200" cap="none" spc="0" normalizeH="0" baseline="0" noProof="0" dirty="0">
                <a:ln>
                  <a:noFill/>
                </a:ln>
                <a:solidFill>
                  <a:prstClr val="black"/>
                </a:solidFill>
                <a:effectLst/>
                <a:uLnTx/>
                <a:uFillTx/>
                <a:latin typeface="Calibri Light" panose="020F0302020204030204" pitchFamily="34" charset="0"/>
                <a:ea typeface="Calibri" panose="020F0502020204030204" pitchFamily="34" charset="0"/>
                <a:cs typeface="Arial" panose="020B0604020202020204" pitchFamily="34" charset="0"/>
              </a:rPr>
              <a:t> </a:t>
            </a:r>
            <a:endParaRPr lang="tr-TR" b="1" u="sng" dirty="0">
              <a:solidFill>
                <a:srgbClr val="FF0000"/>
              </a:solidFill>
            </a:endParaRPr>
          </a:p>
        </p:txBody>
      </p:sp>
      <p:sp>
        <p:nvSpPr>
          <p:cNvPr id="3" name="2 İçerik Yer Tutucusu"/>
          <p:cNvSpPr>
            <a:spLocks noGrp="1"/>
          </p:cNvSpPr>
          <p:nvPr>
            <p:ph idx="1"/>
          </p:nvPr>
        </p:nvSpPr>
        <p:spPr>
          <a:xfrm>
            <a:off x="457200" y="1052736"/>
            <a:ext cx="8229600" cy="5303614"/>
          </a:xfrm>
        </p:spPr>
        <p:txBody>
          <a:bodyPr>
            <a:normAutofit fontScale="70000" lnSpcReduction="20000"/>
          </a:bodyPr>
          <a:lstStyle/>
          <a:p>
            <a:pPr marL="342900" lvl="0" indent="-342900" algn="just" rtl="0">
              <a:lnSpc>
                <a:spcPct val="107000"/>
              </a:lnSpc>
              <a:buFont typeface="Symbol" panose="05050102010706020507" pitchFamily="18" charset="2"/>
              <a:buChar char=""/>
            </a:pPr>
            <a:endParaRPr lang="tr-TR" sz="3200" dirty="0">
              <a:effectLst/>
              <a:latin typeface="Times New Roman" panose="02020603050405020304" pitchFamily="18"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Üniversitelerin sınıflandırılması ve bölümler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Özel Üniversitelerde kayıt şartları </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Devlet Üniversitelerde kayıt şartları </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Üniversite kayıtlarında gerekli belgeler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Özel Üniversitesi / Devlet Üniversitesi arasındaki farklar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Burs imkanları ve Başvuru şartları</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Danışmanlık Hizmetlerimiz (Türkiye’ye gelmeden önceki dönem)</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Türkiye’ye geldikten sonraki Rehberlik Hizmetlerimiz</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Türkiye’de yaşam (İstanbul ve Ankara)</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ISSA-EDUINTURKEY Ön kayıt formunu doldurmak</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arenR"/>
            </a:pPr>
            <a:r>
              <a:rPr lang="tr-TR" sz="3200" dirty="0">
                <a:effectLst/>
                <a:latin typeface="Calibri Light" panose="020F0302020204030204" pitchFamily="34" charset="0"/>
                <a:ea typeface="Calibri" panose="020F0502020204030204" pitchFamily="34" charset="0"/>
                <a:cs typeface="Arial" panose="020B0604020202020204" pitchFamily="34" charset="0"/>
              </a:rPr>
              <a:t>Sizleri Türk Üniversitelerinde okumaya davet ediyoruz.</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endParaRPr lang="tr-TR" dirty="0"/>
          </a:p>
        </p:txBody>
      </p:sp>
      <p:sp>
        <p:nvSpPr>
          <p:cNvPr id="4" name="3 Veri Yer Tutucusu"/>
          <p:cNvSpPr>
            <a:spLocks noGrp="1"/>
          </p:cNvSpPr>
          <p:nvPr>
            <p:ph type="dt" sz="half" idx="10"/>
          </p:nvPr>
        </p:nvSpPr>
        <p:spPr/>
        <p:txBody>
          <a:bodyPr/>
          <a:lstStyle/>
          <a:p>
            <a:fld id="{3439D845-435F-4B72-B294-0C3542732E93}"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2</a:t>
            </a:fld>
            <a:endParaRPr lang="tr-T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fontScale="90000"/>
          </a:bodyPr>
          <a:lstStyle/>
          <a:p>
            <a:pPr>
              <a:lnSpc>
                <a:spcPct val="107000"/>
              </a:lnSpc>
              <a:spcAft>
                <a:spcPts val="800"/>
              </a:spcAft>
            </a:pPr>
            <a:br>
              <a:rPr lang="tr-TR" sz="31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lang="tr-TR" sz="31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ÜNİVERSİTELERİN SINIFLANDIRILMASI VE BÖLÜMLER</a:t>
            </a:r>
            <a:br>
              <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rPr>
            </a:br>
            <a:endParaRPr lang="tr-TR" u="sng" dirty="0">
              <a:solidFill>
                <a:srgbClr val="FF0000"/>
              </a:solidFill>
            </a:endParaRPr>
          </a:p>
        </p:txBody>
      </p:sp>
      <p:sp>
        <p:nvSpPr>
          <p:cNvPr id="3" name="2 İçerik Yer Tutucusu"/>
          <p:cNvSpPr>
            <a:spLocks noGrp="1"/>
          </p:cNvSpPr>
          <p:nvPr>
            <p:ph idx="1"/>
          </p:nvPr>
        </p:nvSpPr>
        <p:spPr>
          <a:xfrm>
            <a:off x="395536" y="1268760"/>
            <a:ext cx="8291264" cy="5087590"/>
          </a:xfrm>
        </p:spPr>
        <p:txBody>
          <a:bodyPr>
            <a:normAutofit fontScale="70000" lnSpcReduction="20000"/>
          </a:bodyPr>
          <a:lstStyle/>
          <a:p>
            <a:pPr marL="0" indent="0">
              <a:lnSpc>
                <a:spcPct val="107000"/>
              </a:lnSpc>
              <a:spcAft>
                <a:spcPts val="800"/>
              </a:spcAft>
              <a:buNone/>
            </a:pPr>
            <a:r>
              <a:rPr lang="tr-TR" sz="32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A -Özel Üniversiteler (78):</a:t>
            </a:r>
            <a:endParaRPr lang="tr-TR"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dirty="0">
                <a:effectLst/>
                <a:latin typeface="Calibri Light" panose="020F0302020204030204" pitchFamily="34" charset="0"/>
                <a:ea typeface="Calibri" panose="020F0502020204030204" pitchFamily="34" charset="0"/>
                <a:cs typeface="Arial" panose="020B0604020202020204" pitchFamily="34" charset="0"/>
              </a:rPr>
              <a:t>Lisans ve Lisans üstü eğitim verirler. Genelde eğitim dilleri Türkçe ve İngilizcedir. Sınavsız diploma not ortalaması ile girilir.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dirty="0">
                <a:effectLst/>
                <a:latin typeface="Calibri Light" panose="020F0302020204030204" pitchFamily="34" charset="0"/>
                <a:ea typeface="Calibri" panose="020F0502020204030204" pitchFamily="34" charset="0"/>
                <a:cs typeface="Arial" panose="020B0604020202020204" pitchFamily="34" charset="0"/>
              </a:rPr>
              <a:t> Sağlık, Mühendislik, Ekonomi, Uluslararası ilişkiler, Lojistik, Pazarlama, Hukuk </a:t>
            </a:r>
            <a:r>
              <a:rPr lang="tr-TR" sz="3200" dirty="0" err="1">
                <a:effectLst/>
                <a:latin typeface="Calibri Light" panose="020F0302020204030204" pitchFamily="34" charset="0"/>
                <a:ea typeface="Calibri" panose="020F0502020204030204" pitchFamily="34" charset="0"/>
                <a:cs typeface="Arial" panose="020B0604020202020204" pitchFamily="34" charset="0"/>
              </a:rPr>
              <a:t>vb</a:t>
            </a:r>
            <a:r>
              <a:rPr lang="tr-TR" sz="3200" dirty="0">
                <a:effectLst/>
                <a:latin typeface="Calibri Light" panose="020F0302020204030204" pitchFamily="34" charset="0"/>
                <a:ea typeface="Calibri" panose="020F0502020204030204" pitchFamily="34" charset="0"/>
                <a:cs typeface="Arial" panose="020B0604020202020204" pitchFamily="34" charset="0"/>
              </a:rPr>
              <a:t> birçok bölüm mevcuttur. Özellikle İstanbul, Ankara ve İzmir gibi büyük şehirlerdedir.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32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B -Devlet Üniversiteleri (129):</a:t>
            </a:r>
            <a:endParaRPr lang="tr-TR"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dirty="0">
                <a:effectLst/>
                <a:latin typeface="Calibri Light" panose="020F0302020204030204" pitchFamily="34" charset="0"/>
                <a:ea typeface="Calibri" panose="020F0502020204030204" pitchFamily="34" charset="0"/>
                <a:cs typeface="Arial" panose="020B0604020202020204" pitchFamily="34" charset="0"/>
              </a:rPr>
              <a:t>Lisans ve Lisans üstü eğitim verirler. Genelde eğitim dilleri Türkçedir. </a:t>
            </a:r>
            <a:r>
              <a:rPr lang="tr-TR" sz="3200" b="1" dirty="0">
                <a:effectLst/>
                <a:latin typeface="Calibri Light" panose="020F0302020204030204" pitchFamily="34" charset="0"/>
                <a:ea typeface="Calibri" panose="020F0502020204030204" pitchFamily="34" charset="0"/>
                <a:cs typeface="Arial" panose="020B0604020202020204" pitchFamily="34" charset="0"/>
              </a:rPr>
              <a:t>Sınav ile girilir.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dirty="0">
                <a:effectLst/>
                <a:latin typeface="Calibri Light" panose="020F0302020204030204" pitchFamily="34" charset="0"/>
                <a:ea typeface="Calibri" panose="020F0502020204030204" pitchFamily="34" charset="0"/>
                <a:cs typeface="Arial" panose="020B0604020202020204" pitchFamily="34" charset="0"/>
              </a:rPr>
              <a:t> Dünyadaki bilinen tüm bölümler mevcuttur. Çoğunluğu İstanbul, Ankara ve İzmir gibi büyük şehirlerde olmakla birlikte Türkiye’nin her iline yayılmıştır.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endParaRPr lang="tr-TR" i="1" dirty="0"/>
          </a:p>
          <a:p>
            <a:pPr>
              <a:buNone/>
            </a:pPr>
            <a:endParaRPr lang="tr-TR" dirty="0"/>
          </a:p>
        </p:txBody>
      </p:sp>
      <p:sp>
        <p:nvSpPr>
          <p:cNvPr id="4" name="3 Veri Yer Tutucusu"/>
          <p:cNvSpPr>
            <a:spLocks noGrp="1"/>
          </p:cNvSpPr>
          <p:nvPr>
            <p:ph type="dt" sz="half" idx="10"/>
          </p:nvPr>
        </p:nvSpPr>
        <p:spPr/>
        <p:txBody>
          <a:bodyPr/>
          <a:lstStyle/>
          <a:p>
            <a:fld id="{D7FE04AD-38F4-4FCD-9118-D677400024DC}"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3</a:t>
            </a:fld>
            <a:endParaRPr lang="tr-T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570"/>
            <a:ext cx="8229600" cy="1143000"/>
          </a:xfrm>
        </p:spPr>
        <p:txBody>
          <a:bodyPr>
            <a:normAutofit/>
          </a:bodyPr>
          <a:lstStyle/>
          <a:p>
            <a:r>
              <a:rPr lang="tr-TR" sz="36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ÖZEL ÜNİVERSİTELERDE KAYIT ŞARTLARI </a:t>
            </a:r>
            <a:br>
              <a:rPr lang="tr-TR" sz="2400" dirty="0">
                <a:effectLst/>
                <a:latin typeface="Calibri" panose="020F0502020204030204" pitchFamily="34" charset="0"/>
                <a:ea typeface="Calibri" panose="020F0502020204030204" pitchFamily="34" charset="0"/>
                <a:cs typeface="Arial" panose="020B0604020202020204" pitchFamily="34" charset="0"/>
              </a:rPr>
            </a:br>
            <a:endParaRPr lang="tr-TR" sz="2800" u="sng" dirty="0">
              <a:solidFill>
                <a:srgbClr val="FF0000"/>
              </a:solidFill>
            </a:endParaRPr>
          </a:p>
        </p:txBody>
      </p:sp>
      <p:sp>
        <p:nvSpPr>
          <p:cNvPr id="3" name="2 İçerik Yer Tutucusu"/>
          <p:cNvSpPr>
            <a:spLocks noGrp="1"/>
          </p:cNvSpPr>
          <p:nvPr>
            <p:ph idx="1"/>
          </p:nvPr>
        </p:nvSpPr>
        <p:spPr>
          <a:xfrm>
            <a:off x="457200" y="1268760"/>
            <a:ext cx="8229600" cy="5087590"/>
          </a:xfrm>
        </p:spPr>
        <p:txBody>
          <a:bodyPr>
            <a:normAutofit fontScale="70000" lnSpcReduction="20000"/>
          </a:bodyPr>
          <a:lstStyle/>
          <a:p>
            <a:pPr marL="0" indent="0">
              <a:lnSpc>
                <a:spcPct val="107000"/>
              </a:lnSpc>
              <a:spcAft>
                <a:spcPts val="800"/>
              </a:spcAft>
              <a:buNone/>
            </a:pPr>
            <a:r>
              <a:rPr lang="tr-TR" sz="32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(4 yıl) ve ön lisans (2 yıl):</a:t>
            </a:r>
            <a:endParaRPr lang="tr-TR"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b="1" dirty="0">
                <a:effectLst/>
                <a:latin typeface="Calibri Light" panose="020F0302020204030204" pitchFamily="34" charset="0"/>
                <a:ea typeface="Calibri" panose="020F0502020204030204" pitchFamily="34" charset="0"/>
                <a:cs typeface="Arial" panose="020B0604020202020204" pitchFamily="34" charset="0"/>
              </a:rPr>
              <a:t>Sınavsız,</a:t>
            </a:r>
            <a:r>
              <a:rPr lang="tr-TR" sz="3200" dirty="0">
                <a:effectLst/>
                <a:latin typeface="Calibri Light" panose="020F0302020204030204" pitchFamily="34" charset="0"/>
                <a:ea typeface="Calibri" panose="020F0502020204030204" pitchFamily="34" charset="0"/>
                <a:cs typeface="Arial" panose="020B0604020202020204" pitchFamily="34" charset="0"/>
              </a:rPr>
              <a:t> sadece lise diploma not ortalamasına göre öğrenci kabul edilirler. Genellikle diploma not ortalaması %50 olmakla birlikte üniversitelere göre değişir. Bazı Üniversiteler SAT </a:t>
            </a:r>
            <a:r>
              <a:rPr lang="tr-TR" sz="3200" dirty="0" err="1">
                <a:effectLst/>
                <a:latin typeface="Calibri Light" panose="020F0302020204030204" pitchFamily="34" charset="0"/>
                <a:ea typeface="Calibri" panose="020F0502020204030204" pitchFamily="34" charset="0"/>
                <a:cs typeface="Arial" panose="020B0604020202020204" pitchFamily="34" charset="0"/>
              </a:rPr>
              <a:t>vb</a:t>
            </a:r>
            <a:r>
              <a:rPr lang="tr-TR" sz="3200" dirty="0">
                <a:effectLst/>
                <a:latin typeface="Calibri Light" panose="020F0302020204030204" pitchFamily="34" charset="0"/>
                <a:ea typeface="Calibri" panose="020F0502020204030204" pitchFamily="34" charset="0"/>
                <a:cs typeface="Arial" panose="020B0604020202020204" pitchFamily="34" charset="0"/>
              </a:rPr>
              <a:t> Uluslararası sınav sonuçlarına göre öğrenci kabul ederler. Eğitim diline göre Türkçe veya İngilizce Dil yeterlilik belgesi yok ise Üniversite Dil sınavı yapar. Dil sınavını geçemez iseniz Dil hazırlık kursuna gideceksiniz.   </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3200" dirty="0">
                <a:effectLst/>
                <a:latin typeface="Calibri Light" panose="020F0302020204030204" pitchFamily="34" charset="0"/>
                <a:ea typeface="Calibri" panose="020F0502020204030204" pitchFamily="34" charset="0"/>
                <a:cs typeface="Arial" panose="020B0604020202020204" pitchFamily="34" charset="0"/>
              </a:rPr>
              <a:t>Ön kayıt için gerekli bilgi ve belgeleri Türkçe veya İngilizce tercümesini web sitemizdeki bölümden göndermelisiniz. Size en uygun üniversiteyi bulacağız.</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32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üstü Programlarda</a:t>
            </a:r>
            <a:r>
              <a:rPr lang="tr-TR" sz="3200"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 </a:t>
            </a:r>
            <a:r>
              <a:rPr lang="tr-TR" sz="3200" dirty="0">
                <a:effectLst/>
                <a:latin typeface="Calibri Light" panose="020F0302020204030204" pitchFamily="34" charset="0"/>
                <a:ea typeface="Calibri" panose="020F0502020204030204" pitchFamily="34" charset="0"/>
                <a:cs typeface="Arial" panose="020B0604020202020204" pitchFamily="34" charset="0"/>
              </a:rPr>
              <a:t>Çoğu üniversitelerde ALES, GRE veya GMAT </a:t>
            </a:r>
            <a:r>
              <a:rPr lang="tr-TR" sz="3200" dirty="0" err="1">
                <a:effectLst/>
                <a:latin typeface="Calibri Light" panose="020F0302020204030204" pitchFamily="34" charset="0"/>
                <a:ea typeface="Calibri" panose="020F0502020204030204" pitchFamily="34" charset="0"/>
                <a:cs typeface="Arial" panose="020B0604020202020204" pitchFamily="34" charset="0"/>
              </a:rPr>
              <a:t>vb</a:t>
            </a:r>
            <a:r>
              <a:rPr lang="tr-TR" sz="3200" dirty="0">
                <a:effectLst/>
                <a:latin typeface="Calibri Light" panose="020F0302020204030204" pitchFamily="34" charset="0"/>
                <a:ea typeface="Calibri" panose="020F0502020204030204" pitchFamily="34" charset="0"/>
                <a:cs typeface="Arial" panose="020B0604020202020204" pitchFamily="34" charset="0"/>
              </a:rPr>
              <a:t> sınavı şartı yoktur. Master 2 yıl Doktora 4 yıldır. Dil yeterlilik belgeniz yok ise Üniversitenin düzenleyeceği İngilizce veya Türkçe dil yeterlik sınavını da geçmelisiniz. Genelde %60 puan gerekir her üniversiteye göre değişebilir.</a:t>
            </a:r>
            <a:endParaRPr lang="tr-TR" sz="2800" dirty="0">
              <a:effectLst/>
              <a:latin typeface="Calibri" panose="020F0502020204030204" pitchFamily="34" charset="0"/>
              <a:ea typeface="Calibri" panose="020F0502020204030204" pitchFamily="34" charset="0"/>
              <a:cs typeface="Arial" panose="020B0604020202020204" pitchFamily="34" charset="0"/>
            </a:endParaRPr>
          </a:p>
          <a:p>
            <a:pPr>
              <a:buNone/>
            </a:pPr>
            <a:endParaRPr lang="tr-TR" dirty="0"/>
          </a:p>
        </p:txBody>
      </p:sp>
      <p:sp>
        <p:nvSpPr>
          <p:cNvPr id="4" name="3 Veri Yer Tutucusu"/>
          <p:cNvSpPr>
            <a:spLocks noGrp="1"/>
          </p:cNvSpPr>
          <p:nvPr>
            <p:ph type="dt" sz="half" idx="10"/>
          </p:nvPr>
        </p:nvSpPr>
        <p:spPr/>
        <p:txBody>
          <a:bodyPr/>
          <a:lstStyle/>
          <a:p>
            <a:fld id="{BCF4B0C7-D5AA-432F-ACF1-355FC9C3DAB9}"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4</a:t>
            </a:fld>
            <a:endParaRPr lang="tr-T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31837"/>
            <a:ext cx="8229600" cy="868363"/>
          </a:xfrm>
        </p:spPr>
        <p:txBody>
          <a:bodyPr>
            <a:normAutofit fontScale="90000"/>
          </a:bodyPr>
          <a:lstStyle/>
          <a:p>
            <a:br>
              <a:rPr lang="en-US" u="sng" dirty="0">
                <a:solidFill>
                  <a:srgbClr val="FF0000"/>
                </a:solidFill>
              </a:rPr>
            </a:br>
            <a:br>
              <a:rPr lang="en-US" u="sng" dirty="0">
                <a:solidFill>
                  <a:srgbClr val="FF0000"/>
                </a:solidFill>
              </a:rPr>
            </a:br>
            <a:endParaRPr lang="tr-TR" u="sng" dirty="0">
              <a:solidFill>
                <a:srgbClr val="FF0000"/>
              </a:solidFill>
            </a:endParaRPr>
          </a:p>
        </p:txBody>
      </p:sp>
      <p:sp>
        <p:nvSpPr>
          <p:cNvPr id="3" name="2 İçerik Yer Tutucusu"/>
          <p:cNvSpPr>
            <a:spLocks noGrp="1"/>
          </p:cNvSpPr>
          <p:nvPr>
            <p:ph idx="1"/>
          </p:nvPr>
        </p:nvSpPr>
        <p:spPr>
          <a:xfrm>
            <a:off x="385192" y="1125438"/>
            <a:ext cx="8229600" cy="5230912"/>
          </a:xfrm>
        </p:spPr>
        <p:txBody>
          <a:bodyPr>
            <a:normAutofit/>
          </a:bodyPr>
          <a:lstStyle/>
          <a:p>
            <a:pPr marL="0" indent="0">
              <a:lnSpc>
                <a:spcPct val="107000"/>
              </a:lnSpc>
              <a:spcAft>
                <a:spcPts val="800"/>
              </a:spcAft>
              <a:buNone/>
            </a:pPr>
            <a:r>
              <a:rPr lang="tr-TR" sz="20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ve ön lisans:</a:t>
            </a:r>
            <a:endParaRPr lang="tr-TR"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dirty="0">
                <a:effectLst/>
                <a:latin typeface="Calibri Light" panose="020F0302020204030204" pitchFamily="34" charset="0"/>
                <a:ea typeface="Calibri" panose="020F0502020204030204" pitchFamily="34" charset="0"/>
                <a:cs typeface="Arial" panose="020B0604020202020204" pitchFamily="34" charset="0"/>
              </a:rPr>
              <a:t>YÖS (Yabancı Öğrenci Sınavı) Sınav ile kabul edilmektedir. Bu sınavdaki puanınız yüksek olması gerekir. Kayıt sıralama puana göre yapılmaktadır. Örneğin en azından Mühendislikte   %50, Tıp için %95 almalısınız. Eğitim diline göre Türkçe veya İngilizce Dil yeterlilik belgesi yok ise Üniversite Dil sınavı yapar Dil sınavını geçemez iseniz Dil hazırlık kursuna gideceksiniz.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800" dirty="0">
                <a:effectLst/>
                <a:latin typeface="Calibri Light" panose="020F0302020204030204" pitchFamily="34" charset="0"/>
                <a:ea typeface="Calibri" panose="020F0502020204030204" pitchFamily="34" charset="0"/>
                <a:cs typeface="Arial" panose="020B0604020202020204" pitchFamily="34" charset="0"/>
              </a:rPr>
              <a:t> Bazı Üniversiteler Diploma notunuzda yüksek olmasını ister. Sınav ve diploma not ortalamasına göre öğrenci kabul ederler.    Öncellikli olarak ön kayıt için gerekli bilgi ve belgeleri Türkçe olarak web sitemizdeki bölümden göndermelisiniz ve YÖS sınavını geçmelisiniz. (</a:t>
            </a:r>
            <a:r>
              <a:rPr lang="tr-TR" sz="1800" dirty="0" err="1">
                <a:effectLst/>
                <a:latin typeface="Calibri Light" panose="020F0302020204030204" pitchFamily="34" charset="0"/>
                <a:ea typeface="Calibri" panose="020F0502020204030204" pitchFamily="34" charset="0"/>
                <a:cs typeface="Arial" panose="020B0604020202020204" pitchFamily="34" charset="0"/>
              </a:rPr>
              <a:t>Covid</a:t>
            </a:r>
            <a:r>
              <a:rPr lang="tr-TR" sz="1800" dirty="0">
                <a:effectLst/>
                <a:latin typeface="Calibri Light" panose="020F0302020204030204" pitchFamily="34" charset="0"/>
                <a:ea typeface="Calibri" panose="020F0502020204030204" pitchFamily="34" charset="0"/>
                <a:cs typeface="Arial" panose="020B0604020202020204" pitchFamily="34" charset="0"/>
              </a:rPr>
              <a:t> </a:t>
            </a:r>
            <a:r>
              <a:rPr lang="tr-TR" sz="1800" dirty="0" err="1">
                <a:effectLst/>
                <a:latin typeface="Calibri Light" panose="020F0302020204030204" pitchFamily="34" charset="0"/>
                <a:ea typeface="Calibri" panose="020F0502020204030204" pitchFamily="34" charset="0"/>
                <a:cs typeface="Arial" panose="020B0604020202020204" pitchFamily="34" charset="0"/>
              </a:rPr>
              <a:t>Pandemisi</a:t>
            </a:r>
            <a:r>
              <a:rPr lang="tr-TR" sz="1800" dirty="0">
                <a:effectLst/>
                <a:latin typeface="Calibri Light" panose="020F0302020204030204" pitchFamily="34" charset="0"/>
                <a:ea typeface="Calibri" panose="020F0502020204030204" pitchFamily="34" charset="0"/>
                <a:cs typeface="Arial" panose="020B0604020202020204" pitchFamily="34" charset="0"/>
              </a:rPr>
              <a:t> nedeni ile bazı üniversiteler YÖS istemiyor.)</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20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üstü Programlarda</a:t>
            </a:r>
            <a:r>
              <a:rPr lang="tr-TR" sz="2000"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tr-TR" sz="1800" dirty="0">
                <a:effectLst/>
                <a:latin typeface="Calibri Light" panose="020F0302020204030204" pitchFamily="34" charset="0"/>
                <a:ea typeface="Calibri" panose="020F0502020204030204" pitchFamily="34" charset="0"/>
                <a:cs typeface="Arial" panose="020B0604020202020204" pitchFamily="34" charset="0"/>
              </a:rPr>
              <a:t>YÖS sınavı gerek yoktur. Ancak ALES, GRE veya GMAT sınavlarında yüksek not           almalısınız (en az %55). İngilizce dil yeterliliğini de geçmelisiniz (en az%55). Master 2 yıl Doktora 4 yıldır. </a:t>
            </a:r>
            <a:r>
              <a:rPr lang="tr-TR" sz="1800" dirty="0" err="1">
                <a:effectLst/>
                <a:latin typeface="Calibri Light" panose="020F0302020204030204" pitchFamily="34" charset="0"/>
                <a:ea typeface="Calibri" panose="020F0502020204030204" pitchFamily="34" charset="0"/>
                <a:cs typeface="Arial" panose="020B0604020202020204" pitchFamily="34" charset="0"/>
              </a:rPr>
              <a:t>Tezsis</a:t>
            </a:r>
            <a:r>
              <a:rPr lang="tr-TR" sz="1800" dirty="0">
                <a:effectLst/>
                <a:latin typeface="Calibri Light" panose="020F0302020204030204" pitchFamily="34" charset="0"/>
                <a:ea typeface="Calibri" panose="020F0502020204030204" pitchFamily="34" charset="0"/>
                <a:cs typeface="Arial" panose="020B0604020202020204" pitchFamily="34" charset="0"/>
              </a:rPr>
              <a:t> yüksek lisans 1 yıl</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endParaRPr lang="tr-TR" dirty="0"/>
          </a:p>
        </p:txBody>
      </p:sp>
      <p:sp>
        <p:nvSpPr>
          <p:cNvPr id="4" name="3 Veri Yer Tutucusu"/>
          <p:cNvSpPr>
            <a:spLocks noGrp="1"/>
          </p:cNvSpPr>
          <p:nvPr>
            <p:ph type="dt" sz="half" idx="10"/>
          </p:nvPr>
        </p:nvSpPr>
        <p:spPr/>
        <p:txBody>
          <a:bodyPr/>
          <a:lstStyle/>
          <a:p>
            <a:fld id="{0EBFB83C-E8BD-4710-BFAA-BC4021A5F799}"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5</a:t>
            </a:fld>
            <a:endParaRPr lang="tr-TR"/>
          </a:p>
        </p:txBody>
      </p:sp>
      <p:sp>
        <p:nvSpPr>
          <p:cNvPr id="8" name="Metin kutusu 7">
            <a:extLst>
              <a:ext uri="{FF2B5EF4-FFF2-40B4-BE49-F238E27FC236}">
                <a16:creationId xmlns:a16="http://schemas.microsoft.com/office/drawing/2014/main" id="{70748058-BB23-4260-852A-220D2ADBFB28}"/>
              </a:ext>
            </a:extLst>
          </p:cNvPr>
          <p:cNvSpPr txBox="1"/>
          <p:nvPr/>
        </p:nvSpPr>
        <p:spPr>
          <a:xfrm>
            <a:off x="827584" y="597861"/>
            <a:ext cx="6156391" cy="470000"/>
          </a:xfrm>
          <a:prstGeom prst="rect">
            <a:avLst/>
          </a:prstGeom>
          <a:noFill/>
        </p:spPr>
        <p:txBody>
          <a:bodyPr wrap="square">
            <a:spAutoFit/>
          </a:bodyPr>
          <a:lstStyle/>
          <a:p>
            <a:pPr marR="0" lvl="0" algn="l" defTabSz="914400" rtl="0" eaLnBrk="1" fontAlgn="auto" latinLnBrk="0" hangingPunct="1">
              <a:lnSpc>
                <a:spcPct val="107000"/>
              </a:lnSpc>
              <a:spcBef>
                <a:spcPct val="20000"/>
              </a:spcBef>
              <a:spcAft>
                <a:spcPts val="800"/>
              </a:spcAft>
              <a:buClrTx/>
              <a:buSzTx/>
              <a:tabLst/>
              <a:defRPr/>
            </a:pPr>
            <a:r>
              <a:rPr kumimoji="0" lang="tr-TR" sz="2400" b="1" i="0" u="none" strike="noStrike" kern="1200" cap="none" spc="0" normalizeH="0" baseline="0" noProof="0" dirty="0">
                <a:ln>
                  <a:noFill/>
                </a:ln>
                <a:solidFill>
                  <a:srgbClr val="FF0000"/>
                </a:solidFill>
                <a:effectLst/>
                <a:uLnTx/>
                <a:uFillTx/>
                <a:latin typeface="Calibri Light" panose="020F0302020204030204" pitchFamily="34" charset="0"/>
                <a:ea typeface="Calibri" panose="020F0502020204030204" pitchFamily="34" charset="0"/>
                <a:cs typeface="Arial" panose="020B0604020202020204" pitchFamily="34" charset="0"/>
              </a:rPr>
              <a:t>DEVLET ÜNİVERSİTELERDE KAYIT ŞARTLARI</a:t>
            </a:r>
            <a:endParaRPr kumimoji="0" lang="tr-TR" sz="24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65920" y="260648"/>
            <a:ext cx="8147248" cy="889074"/>
          </a:xfrm>
        </p:spPr>
        <p:txBody>
          <a:bodyPr>
            <a:normAutofit/>
          </a:bodyPr>
          <a:lstStyle/>
          <a:p>
            <a:pPr>
              <a:lnSpc>
                <a:spcPct val="107000"/>
              </a:lnSpc>
              <a:spcAft>
                <a:spcPts val="800"/>
              </a:spcAft>
            </a:pPr>
            <a:r>
              <a:rPr lang="tr-TR" sz="28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ÜNİVERSİTE KAYITLARINDA GEREKLİ BELGELER</a:t>
            </a:r>
            <a:endParaRPr lang="tr-TR" sz="2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2 İçerik Yer Tutucusu"/>
          <p:cNvSpPr>
            <a:spLocks noGrp="1"/>
          </p:cNvSpPr>
          <p:nvPr>
            <p:ph idx="1"/>
          </p:nvPr>
        </p:nvSpPr>
        <p:spPr>
          <a:xfrm>
            <a:off x="539552" y="1149722"/>
            <a:ext cx="8147248" cy="5206628"/>
          </a:xfrm>
        </p:spPr>
        <p:txBody>
          <a:bodyPr>
            <a:normAutofit fontScale="47500" lnSpcReduction="20000"/>
          </a:bodyPr>
          <a:lstStyle/>
          <a:p>
            <a:pPr marL="0" indent="0">
              <a:lnSpc>
                <a:spcPct val="107000"/>
              </a:lnSpc>
              <a:spcAft>
                <a:spcPts val="800"/>
              </a:spcAft>
              <a:buNone/>
            </a:pPr>
            <a:r>
              <a:rPr lang="tr-TR" sz="44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programlarında gerekli belgeler:</a:t>
            </a:r>
            <a:endPar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4400" dirty="0">
                <a:effectLst/>
                <a:latin typeface="Calibri Light" panose="020F0302020204030204" pitchFamily="34" charset="0"/>
                <a:ea typeface="Calibri" panose="020F0502020204030204" pitchFamily="34" charset="0"/>
                <a:cs typeface="Arial" panose="020B0604020202020204" pitchFamily="34" charset="0"/>
              </a:rPr>
              <a:t>Pasaport, Lise </a:t>
            </a:r>
            <a:r>
              <a:rPr lang="tr-TR" sz="4400" dirty="0" err="1">
                <a:effectLst/>
                <a:latin typeface="Calibri Light" panose="020F0302020204030204" pitchFamily="34" charset="0"/>
                <a:ea typeface="Calibri" panose="020F0502020204030204" pitchFamily="34" charset="0"/>
                <a:cs typeface="Arial" panose="020B0604020202020204" pitchFamily="34" charset="0"/>
              </a:rPr>
              <a:t>Diploması,Transkrıpt,Fotoğraf</a:t>
            </a:r>
            <a:r>
              <a:rPr lang="tr-TR" sz="4400" dirty="0">
                <a:effectLst/>
                <a:latin typeface="Calibri Light" panose="020F0302020204030204" pitchFamily="34" charset="0"/>
                <a:ea typeface="Calibri" panose="020F0502020204030204" pitchFamily="34" charset="0"/>
                <a:cs typeface="Arial" panose="020B0604020202020204" pitchFamily="34" charset="0"/>
              </a:rPr>
              <a:t> ve</a:t>
            </a:r>
            <a:r>
              <a:rPr lang="tr-TR" sz="3600" dirty="0">
                <a:effectLst/>
                <a:latin typeface="Calibri" panose="020F0502020204030204" pitchFamily="34" charset="0"/>
                <a:ea typeface="Calibri" panose="020F0502020204030204" pitchFamily="34" charset="0"/>
                <a:cs typeface="Arial" panose="020B0604020202020204" pitchFamily="34" charset="0"/>
              </a:rPr>
              <a:t> </a:t>
            </a:r>
            <a:r>
              <a:rPr lang="tr-TR" sz="4400" dirty="0">
                <a:effectLst/>
                <a:latin typeface="Calibri Light" panose="020F0302020204030204" pitchFamily="34" charset="0"/>
                <a:ea typeface="Calibri" panose="020F0502020204030204" pitchFamily="34" charset="0"/>
                <a:cs typeface="Arial" panose="020B0604020202020204" pitchFamily="34" charset="0"/>
              </a:rPr>
              <a:t>Diploma denklik belgesi (MEB/</a:t>
            </a:r>
            <a:r>
              <a:rPr lang="tr-TR" sz="3600" dirty="0">
                <a:effectLst/>
                <a:latin typeface="Calibri" panose="020F0502020204030204" pitchFamily="34" charset="0"/>
                <a:ea typeface="Calibri" panose="020F0502020204030204" pitchFamily="34" charset="0"/>
                <a:cs typeface="Arial" panose="020B0604020202020204" pitchFamily="34" charset="0"/>
              </a:rPr>
              <a:t> </a:t>
            </a:r>
            <a:r>
              <a:rPr lang="tr-TR" sz="44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hlinkClick r:id="rId2"/>
              </a:rPr>
              <a:t>http://edenklik.meb.gov.tr</a:t>
            </a:r>
            <a:r>
              <a:rPr lang="tr-TR" sz="4400" dirty="0">
                <a:effectLst/>
                <a:latin typeface="Calibri Light" panose="020F0302020204030204" pitchFamily="34" charset="0"/>
                <a:ea typeface="Calibri" panose="020F0502020204030204" pitchFamily="34" charset="0"/>
                <a:cs typeface="Arial" panose="020B0604020202020204" pitchFamily="34" charset="0"/>
              </a:rPr>
              <a:t>  ) .Ayrıca var ise dil yeterlilik belgesi (CAE, TOEFL, IELTS, PTE </a:t>
            </a:r>
            <a:r>
              <a:rPr lang="tr-TR" sz="4400" dirty="0" err="1">
                <a:effectLst/>
                <a:latin typeface="Calibri Light" panose="020F0302020204030204" pitchFamily="34" charset="0"/>
                <a:ea typeface="Calibri" panose="020F0502020204030204" pitchFamily="34" charset="0"/>
                <a:cs typeface="Arial" panose="020B0604020202020204" pitchFamily="34" charset="0"/>
              </a:rPr>
              <a:t>vb</a:t>
            </a:r>
            <a:r>
              <a:rPr lang="tr-TR" sz="4400" dirty="0">
                <a:effectLst/>
                <a:latin typeface="Calibri Light" panose="020F0302020204030204" pitchFamily="34" charset="0"/>
                <a:ea typeface="Calibri" panose="020F0502020204030204" pitchFamily="34" charset="0"/>
                <a:cs typeface="Arial" panose="020B0604020202020204" pitchFamily="34" charset="0"/>
              </a:rPr>
              <a:t>).</a:t>
            </a:r>
            <a:r>
              <a:rPr lang="tr-TR" sz="44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rPr>
              <a:t>Türkçe veya İngilizce  Dil yeterlilik belgesi yok ise Üniversite Dil sınavı yapar. Üniversiteye kayıttan sonra  İkametgah belgesi (</a:t>
            </a:r>
            <a:r>
              <a:rPr lang="tr-TR" sz="44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hlinkClick r:id="rId3"/>
              </a:rPr>
              <a:t>https://e-ikamet.goc.gov.tr/</a:t>
            </a:r>
            <a:r>
              <a:rPr lang="tr-TR" sz="4400" dirty="0">
                <a:effectLst/>
                <a:latin typeface="Calibri Light" panose="020F0302020204030204" pitchFamily="34" charset="0"/>
                <a:ea typeface="Calibri" panose="020F0502020204030204" pitchFamily="34" charset="0"/>
                <a:cs typeface="Arial" panose="020B0604020202020204" pitchFamily="34" charset="0"/>
              </a:rPr>
              <a:t> )</a:t>
            </a:r>
            <a:endParaRPr lang="tr-TR" sz="36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44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Lisans üstü programlarda gerekli belgeler:</a:t>
            </a:r>
            <a:endParaRPr lang="tr-TR" sz="36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4400" dirty="0">
                <a:effectLst/>
                <a:latin typeface="Calibri Light" panose="020F0302020204030204" pitchFamily="34" charset="0"/>
                <a:ea typeface="Calibri" panose="020F0502020204030204" pitchFamily="34" charset="0"/>
                <a:cs typeface="Arial" panose="020B0604020202020204" pitchFamily="34" charset="0"/>
              </a:rPr>
              <a:t> Lisans programlarındaki belgelere ilaveten; Lisans/ Yüksek lisans  </a:t>
            </a:r>
            <a:r>
              <a:rPr lang="tr-TR" sz="4400" dirty="0" err="1">
                <a:effectLst/>
                <a:latin typeface="Calibri Light" panose="020F0302020204030204" pitchFamily="34" charset="0"/>
                <a:ea typeface="Calibri" panose="020F0502020204030204" pitchFamily="34" charset="0"/>
                <a:cs typeface="Arial" panose="020B0604020202020204" pitchFamily="34" charset="0"/>
              </a:rPr>
              <a:t>diploması,Transkrip</a:t>
            </a:r>
            <a:r>
              <a:rPr lang="tr-TR" sz="4400" dirty="0">
                <a:effectLst/>
                <a:latin typeface="Calibri Light" panose="020F0302020204030204" pitchFamily="34" charset="0"/>
                <a:ea typeface="Calibri" panose="020F0502020204030204" pitchFamily="34" charset="0"/>
                <a:cs typeface="Arial" panose="020B0604020202020204" pitchFamily="34" charset="0"/>
              </a:rPr>
              <a:t> ve ALES, GRE veya GMAT sonuç belgesi, Referans mektubu ve Motivasyon mektubu istenir. Türkiye ye geldikten sonra Diploma Denklik Belgesi almalısınız. (YÖK /</a:t>
            </a:r>
            <a:r>
              <a:rPr lang="tr-TR" sz="3600" dirty="0">
                <a:effectLst/>
                <a:latin typeface="Calibri" panose="020F0502020204030204" pitchFamily="34" charset="0"/>
                <a:ea typeface="Calibri" panose="020F0502020204030204" pitchFamily="34" charset="0"/>
                <a:cs typeface="Arial" panose="020B0604020202020204" pitchFamily="34" charset="0"/>
              </a:rPr>
              <a:t> </a:t>
            </a:r>
            <a:r>
              <a:rPr lang="tr-TR" sz="44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hlinkClick r:id="rId4"/>
              </a:rPr>
              <a:t>https://okultanima.yok.gov.tr</a:t>
            </a:r>
            <a:r>
              <a:rPr lang="tr-TR" sz="4400" dirty="0">
                <a:effectLst/>
                <a:latin typeface="Calibri Light" panose="020F0302020204030204" pitchFamily="34" charset="0"/>
                <a:ea typeface="Calibri" panose="020F0502020204030204" pitchFamily="34" charset="0"/>
                <a:cs typeface="Arial" panose="020B0604020202020204" pitchFamily="34" charset="0"/>
              </a:rPr>
              <a:t>  </a:t>
            </a:r>
            <a:r>
              <a:rPr lang="tr-TR" sz="4400" b="1" dirty="0">
                <a:effectLst/>
                <a:latin typeface="Calibri Light" panose="020F0302020204030204" pitchFamily="34" charset="0"/>
                <a:ea typeface="Calibri" panose="020F0502020204030204" pitchFamily="34" charset="0"/>
                <a:cs typeface="Arial" panose="020B0604020202020204" pitchFamily="34" charset="0"/>
              </a:rPr>
              <a:t>)</a:t>
            </a:r>
            <a:r>
              <a:rPr lang="tr-TR" sz="3600" dirty="0">
                <a:effectLst/>
                <a:latin typeface="Calibri" panose="020F0502020204030204" pitchFamily="34" charset="0"/>
                <a:ea typeface="Calibri" panose="020F0502020204030204" pitchFamily="34" charset="0"/>
                <a:cs typeface="Arial" panose="020B0604020202020204" pitchFamily="34" charset="0"/>
              </a:rPr>
              <a:t> Ayrıca İngilizce </a:t>
            </a:r>
            <a:r>
              <a:rPr lang="tr-TR" sz="4400" dirty="0">
                <a:effectLst/>
                <a:latin typeface="Calibri Light" panose="020F0302020204030204" pitchFamily="34" charset="0"/>
                <a:ea typeface="Calibri" panose="020F0502020204030204" pitchFamily="34" charset="0"/>
                <a:cs typeface="Arial" panose="020B0604020202020204" pitchFamily="34" charset="0"/>
              </a:rPr>
              <a:t>dil yeterlilik belgesi (CAE, TOEFL, IELTS, PTE </a:t>
            </a:r>
            <a:r>
              <a:rPr lang="tr-TR" sz="4400" dirty="0" err="1">
                <a:effectLst/>
                <a:latin typeface="Calibri Light" panose="020F0302020204030204" pitchFamily="34" charset="0"/>
                <a:ea typeface="Calibri" panose="020F0502020204030204" pitchFamily="34" charset="0"/>
                <a:cs typeface="Arial" panose="020B0604020202020204" pitchFamily="34" charset="0"/>
              </a:rPr>
              <a:t>vb</a:t>
            </a:r>
            <a:r>
              <a:rPr lang="tr-TR" sz="4400" dirty="0">
                <a:effectLst/>
                <a:latin typeface="Calibri Light" panose="020F0302020204030204" pitchFamily="34" charset="0"/>
                <a:ea typeface="Calibri" panose="020F0502020204030204" pitchFamily="34" charset="0"/>
                <a:cs typeface="Arial" panose="020B0604020202020204" pitchFamily="34" charset="0"/>
              </a:rPr>
              <a:t>). Dil yeterlilik belgesi yok ise Üniversite Dil sınavı yapar.</a:t>
            </a:r>
            <a:r>
              <a:rPr lang="tr-TR" sz="4400" b="1" dirty="0">
                <a:effectLst/>
                <a:latin typeface="Calibri Light" panose="020F0302020204030204" pitchFamily="34" charset="0"/>
                <a:ea typeface="Calibri" panose="020F0502020204030204" pitchFamily="34" charset="0"/>
                <a:cs typeface="Arial" panose="020B0604020202020204" pitchFamily="34" charset="0"/>
              </a:rPr>
              <a:t> </a:t>
            </a:r>
            <a:r>
              <a:rPr lang="tr-TR" sz="4400" dirty="0">
                <a:effectLst/>
                <a:latin typeface="Calibri Light" panose="020F0302020204030204" pitchFamily="34" charset="0"/>
                <a:ea typeface="Calibri" panose="020F0502020204030204" pitchFamily="34" charset="0"/>
                <a:cs typeface="Arial" panose="020B0604020202020204" pitchFamily="34" charset="0"/>
              </a:rPr>
              <a:t>Üniversiteye kayıttan sonra</a:t>
            </a:r>
            <a:r>
              <a:rPr lang="tr-TR" sz="4400" b="1" dirty="0">
                <a:effectLst/>
                <a:latin typeface="Calibri Light" panose="020F0302020204030204" pitchFamily="34" charset="0"/>
                <a:ea typeface="Calibri" panose="020F0502020204030204" pitchFamily="34" charset="0"/>
                <a:cs typeface="Arial" panose="020B0604020202020204" pitchFamily="34" charset="0"/>
              </a:rPr>
              <a:t> </a:t>
            </a:r>
            <a:r>
              <a:rPr lang="tr-TR" sz="4400" dirty="0">
                <a:effectLst/>
                <a:latin typeface="Calibri Light" panose="020F0302020204030204" pitchFamily="34" charset="0"/>
                <a:ea typeface="Calibri" panose="020F0502020204030204" pitchFamily="34" charset="0"/>
                <a:cs typeface="Arial" panose="020B0604020202020204" pitchFamily="34" charset="0"/>
              </a:rPr>
              <a:t>İkametgah belgesi (</a:t>
            </a:r>
            <a:r>
              <a:rPr lang="tr-TR" sz="44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hlinkClick r:id="rId3"/>
              </a:rPr>
              <a:t>https://e-ikamet.goc.gov.tr/</a:t>
            </a:r>
            <a:r>
              <a:rPr lang="tr-TR" sz="4400" dirty="0">
                <a:effectLst/>
                <a:latin typeface="Calibri Light" panose="020F0302020204030204" pitchFamily="34" charset="0"/>
                <a:ea typeface="Calibri" panose="020F0502020204030204" pitchFamily="34" charset="0"/>
                <a:cs typeface="Arial" panose="020B0604020202020204" pitchFamily="34" charset="0"/>
              </a:rPr>
              <a:t> )</a:t>
            </a:r>
            <a:r>
              <a:rPr lang="tr-TR" sz="4400" b="1" dirty="0">
                <a:effectLst/>
                <a:latin typeface="Calibri Light" panose="020F0302020204030204" pitchFamily="34" charset="0"/>
                <a:ea typeface="Calibri" panose="020F0502020204030204" pitchFamily="34" charset="0"/>
                <a:cs typeface="Arial" panose="020B0604020202020204" pitchFamily="34" charset="0"/>
              </a:rPr>
              <a:t> </a:t>
            </a:r>
            <a:endParaRPr lang="tr-TR" sz="36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sz="3600" dirty="0"/>
          </a:p>
        </p:txBody>
      </p:sp>
      <p:sp>
        <p:nvSpPr>
          <p:cNvPr id="4" name="3 Veri Yer Tutucusu"/>
          <p:cNvSpPr>
            <a:spLocks noGrp="1"/>
          </p:cNvSpPr>
          <p:nvPr>
            <p:ph type="dt" sz="half" idx="10"/>
          </p:nvPr>
        </p:nvSpPr>
        <p:spPr/>
        <p:txBody>
          <a:bodyPr/>
          <a:lstStyle/>
          <a:p>
            <a:fld id="{17BD371D-B6EB-4182-B06D-25D8D741A8FD}"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6</a:t>
            </a:fld>
            <a:endParaRPr lang="tr-T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379208"/>
            <a:ext cx="8640960" cy="529511"/>
          </a:xfrm>
        </p:spPr>
        <p:txBody>
          <a:bodyPr>
            <a:normAutofit/>
          </a:bodyPr>
          <a:lstStyle/>
          <a:p>
            <a:r>
              <a:rPr lang="tr-TR" sz="24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ÖZEL ÜNİVERSİTESİ / DEVLET ÜNİVERSİTESİ ARASINDAKİ FARKLAR</a:t>
            </a:r>
            <a:endParaRPr lang="tr-TR" sz="3200" b="1" u="sng" dirty="0">
              <a:solidFill>
                <a:srgbClr val="FF0000"/>
              </a:solidFill>
            </a:endParaRPr>
          </a:p>
        </p:txBody>
      </p:sp>
      <p:sp>
        <p:nvSpPr>
          <p:cNvPr id="4" name="3 Veri Yer Tutucusu"/>
          <p:cNvSpPr>
            <a:spLocks noGrp="1"/>
          </p:cNvSpPr>
          <p:nvPr>
            <p:ph type="dt" sz="half" idx="10"/>
          </p:nvPr>
        </p:nvSpPr>
        <p:spPr/>
        <p:txBody>
          <a:bodyPr/>
          <a:lstStyle/>
          <a:p>
            <a:fld id="{7BFDC781-407C-4D05-A475-B1D4E308A656}"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7</a:t>
            </a:fld>
            <a:endParaRPr lang="tr-TR"/>
          </a:p>
        </p:txBody>
      </p:sp>
      <p:graphicFrame>
        <p:nvGraphicFramePr>
          <p:cNvPr id="7" name="İçerik Yer Tutucusu 6">
            <a:extLst>
              <a:ext uri="{FF2B5EF4-FFF2-40B4-BE49-F238E27FC236}">
                <a16:creationId xmlns:a16="http://schemas.microsoft.com/office/drawing/2014/main" id="{761A0D4D-A9CD-4D10-88F4-5F050057F81B}"/>
              </a:ext>
            </a:extLst>
          </p:cNvPr>
          <p:cNvGraphicFramePr>
            <a:graphicFrameLocks noGrp="1"/>
          </p:cNvGraphicFramePr>
          <p:nvPr>
            <p:ph idx="1"/>
            <p:extLst>
              <p:ext uri="{D42A27DB-BD31-4B8C-83A1-F6EECF244321}">
                <p14:modId xmlns:p14="http://schemas.microsoft.com/office/powerpoint/2010/main" val="1608888296"/>
              </p:ext>
            </p:extLst>
          </p:nvPr>
        </p:nvGraphicFramePr>
        <p:xfrm>
          <a:off x="199764" y="925454"/>
          <a:ext cx="8507288" cy="5318060"/>
        </p:xfrm>
        <a:graphic>
          <a:graphicData uri="http://schemas.openxmlformats.org/drawingml/2006/table">
            <a:tbl>
              <a:tblPr firstRow="1" firstCol="1" bandRow="1"/>
              <a:tblGrid>
                <a:gridCol w="2684438">
                  <a:extLst>
                    <a:ext uri="{9D8B030D-6E8A-4147-A177-3AD203B41FA5}">
                      <a16:colId xmlns:a16="http://schemas.microsoft.com/office/drawing/2014/main" val="2064871379"/>
                    </a:ext>
                  </a:extLst>
                </a:gridCol>
                <a:gridCol w="2686113">
                  <a:extLst>
                    <a:ext uri="{9D8B030D-6E8A-4147-A177-3AD203B41FA5}">
                      <a16:colId xmlns:a16="http://schemas.microsoft.com/office/drawing/2014/main" val="1157585526"/>
                    </a:ext>
                  </a:extLst>
                </a:gridCol>
                <a:gridCol w="3136737">
                  <a:extLst>
                    <a:ext uri="{9D8B030D-6E8A-4147-A177-3AD203B41FA5}">
                      <a16:colId xmlns:a16="http://schemas.microsoft.com/office/drawing/2014/main" val="2729739816"/>
                    </a:ext>
                  </a:extLst>
                </a:gridCol>
              </a:tblGrid>
              <a:tr h="952937">
                <a:tc>
                  <a:txBody>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ts val="1295"/>
                        </a:lnSpc>
                        <a:spcAft>
                          <a:spcPts val="800"/>
                        </a:spcAft>
                      </a:pPr>
                      <a:r>
                        <a:rPr lang="fr-FR" sz="1100" b="1">
                          <a:solidFill>
                            <a:srgbClr val="FF0000"/>
                          </a:solidFill>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                                                    Özel üniversite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Devlet üniversite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610543"/>
                  </a:ext>
                </a:extLst>
              </a:tr>
              <a:tr h="346726">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Kabul Şartı (Sınav)</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Sınavsız/Sadece diploma notu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Sınav ile (YÖS)+Diploma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908869"/>
                  </a:ext>
                </a:extLst>
              </a:tr>
              <a:tr h="367365">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Eğitim Dili: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Türkçe / İngilizce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Genelde Türkçe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7024009"/>
                  </a:ext>
                </a:extLst>
              </a:tr>
              <a:tr h="346726">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Belgelerin Sunumu: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İngilizce /Türkçe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Sadece Türkçe</a:t>
                      </a: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08732"/>
                  </a:ext>
                </a:extLst>
              </a:tr>
              <a:tr h="367365">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Ücret (Genel Bölümler)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    2500-8000 USD/Yıl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 200-1000 USD/Yil</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082023"/>
                  </a:ext>
                </a:extLst>
              </a:tr>
              <a:tr h="346726">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Ücret (Tıp -Diş ,Eczacılık)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   12 000-20 000 USD/Yıl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1000-2000 USD/Yıl</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757360"/>
                  </a:ext>
                </a:extLst>
              </a:tr>
              <a:tr h="367365">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İndirim Bursu: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    Var / % 25-50-75-100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Y</a:t>
                      </a:r>
                      <a:r>
                        <a:rPr lang="fr-FR" sz="1100">
                          <a:effectLst/>
                          <a:latin typeface="Calibri Light" panose="020F0302020204030204" pitchFamily="34" charset="0"/>
                          <a:ea typeface="Calibri" panose="020F0502020204030204" pitchFamily="34" charset="0"/>
                          <a:cs typeface="Calibri Light" panose="020F0302020204030204" pitchFamily="34" charset="0"/>
                        </a:rPr>
                        <a:t>ok / ücretler sabittir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521814"/>
                  </a:ext>
                </a:extLst>
              </a:tr>
              <a:tr h="367365">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Dil yeterlilik/ Dil kursu:</a:t>
                      </a:r>
                      <a:r>
                        <a:rPr lang="fr-FR" sz="1100">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Istenir/ Var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Istenir/ Var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9693541"/>
                  </a:ext>
                </a:extLst>
              </a:tr>
              <a:tr h="683581">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Danışmanlık Ücreti: </a:t>
                      </a:r>
                      <a:r>
                        <a:rPr lang="fr-FR" sz="1100">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Yok / Üniversiteden alınır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95"/>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Var/Öğrenciden alınır ( 400 USD)</a:t>
                      </a:r>
                      <a:endParaRPr lang="tr-TR" sz="1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Arial" panose="020B060402020202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380416"/>
                  </a:ext>
                </a:extLst>
              </a:tr>
              <a:tr h="381811">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Bulunduğu İller :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(%90) </a:t>
                      </a: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r>
                        <a:rPr lang="fr-FR" sz="1100">
                          <a:effectLst/>
                          <a:latin typeface="Calibri Light" panose="020F0302020204030204" pitchFamily="34" charset="0"/>
                          <a:ea typeface="Calibri" panose="020F0502020204030204" pitchFamily="34" charset="0"/>
                          <a:cs typeface="Calibri Light" panose="020F0302020204030204" pitchFamily="34" charset="0"/>
                        </a:rPr>
                        <a:t>İstanbul/ Ankara/ İzmir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Türkiye’deki tüm illerinde </a:t>
                      </a:r>
                      <a:r>
                        <a:rPr lang="fr-FR" sz="1100" b="1">
                          <a:effectLst/>
                          <a:latin typeface="Calibri Light" panose="020F0302020204030204" pitchFamily="34" charset="0"/>
                          <a:ea typeface="Calibri" panose="020F0502020204030204" pitchFamily="34" charset="0"/>
                          <a:cs typeface="Calibri Light" panose="020F0302020204030204" pitchFamily="34" charset="0"/>
                        </a:rPr>
                        <a:t>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682014"/>
                  </a:ext>
                </a:extLst>
              </a:tr>
              <a:tr h="728617">
                <a:tc>
                  <a:txBody>
                    <a:bodyPr/>
                    <a:lstStyle/>
                    <a:p>
                      <a:pPr>
                        <a:lnSpc>
                          <a:spcPct val="107000"/>
                        </a:lnSpc>
                        <a:spcAft>
                          <a:spcPts val="800"/>
                        </a:spcAft>
                      </a:pPr>
                      <a:r>
                        <a:rPr lang="fr-FR" sz="1100" b="1">
                          <a:effectLst/>
                          <a:latin typeface="Calibri Light" panose="020F0302020204030204" pitchFamily="34" charset="0"/>
                          <a:ea typeface="Calibri" panose="020F0502020204030204" pitchFamily="34" charset="0"/>
                          <a:cs typeface="Calibri Light" panose="020F0302020204030204" pitchFamily="34" charset="0"/>
                        </a:rPr>
                        <a:t>Uluslararası Ofis:      </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a:effectLst/>
                          <a:latin typeface="Calibri Light" panose="020F0302020204030204" pitchFamily="34" charset="0"/>
                          <a:ea typeface="Calibri" panose="020F0502020204030204" pitchFamily="34" charset="0"/>
                          <a:cs typeface="Calibri Light" panose="020F0302020204030204" pitchFamily="34" charset="0"/>
                        </a:rPr>
                        <a:t>Vardır / Birçok dil konuşulur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fr-FR" sz="1100" dirty="0" err="1">
                          <a:effectLst/>
                          <a:latin typeface="Calibri Light" panose="020F0302020204030204" pitchFamily="34" charset="0"/>
                          <a:ea typeface="Calibri" panose="020F0502020204030204" pitchFamily="34" charset="0"/>
                          <a:cs typeface="Calibri Light" panose="020F0302020204030204" pitchFamily="34" charset="0"/>
                        </a:rPr>
                        <a:t>Yoktur</a:t>
                      </a:r>
                      <a:r>
                        <a:rPr lang="fr-FR" sz="1100" dirty="0">
                          <a:effectLst/>
                          <a:latin typeface="Calibri Light" panose="020F0302020204030204" pitchFamily="34" charset="0"/>
                          <a:ea typeface="Calibri" panose="020F0502020204030204" pitchFamily="34" charset="0"/>
                          <a:cs typeface="Calibri Light" panose="020F0302020204030204" pitchFamily="34" charset="0"/>
                        </a:rPr>
                        <a:t> / </a:t>
                      </a:r>
                      <a:r>
                        <a:rPr lang="fr-FR" sz="1100" dirty="0" err="1">
                          <a:effectLst/>
                          <a:latin typeface="Calibri Light" panose="020F0302020204030204" pitchFamily="34" charset="0"/>
                          <a:ea typeface="Calibri" panose="020F0502020204030204" pitchFamily="34" charset="0"/>
                          <a:cs typeface="Calibri Light" panose="020F0302020204030204" pitchFamily="34" charset="0"/>
                        </a:rPr>
                        <a:t>Genelde</a:t>
                      </a:r>
                      <a:r>
                        <a:rPr lang="fr-FR" sz="1100" dirty="0">
                          <a:effectLst/>
                          <a:latin typeface="Calibri Light" panose="020F0302020204030204" pitchFamily="34" charset="0"/>
                          <a:ea typeface="Calibri" panose="020F0502020204030204" pitchFamily="34" charset="0"/>
                          <a:cs typeface="Calibri Light" panose="020F0302020204030204" pitchFamily="34" charset="0"/>
                        </a:rPr>
                        <a:t> </a:t>
                      </a:r>
                      <a:r>
                        <a:rPr lang="fr-FR" sz="1100" dirty="0" err="1">
                          <a:effectLst/>
                          <a:latin typeface="Calibri Light" panose="020F0302020204030204" pitchFamily="34" charset="0"/>
                          <a:ea typeface="Calibri" panose="020F0502020204030204" pitchFamily="34" charset="0"/>
                          <a:cs typeface="Calibri Light" panose="020F0302020204030204" pitchFamily="34" charset="0"/>
                        </a:rPr>
                        <a:t>Türkçe</a:t>
                      </a:r>
                      <a:r>
                        <a:rPr lang="fr-FR" sz="1100" dirty="0">
                          <a:effectLst/>
                          <a:latin typeface="Calibri Light" panose="020F0302020204030204" pitchFamily="34" charset="0"/>
                          <a:ea typeface="Calibri" panose="020F0502020204030204" pitchFamily="34" charset="0"/>
                          <a:cs typeface="Calibri Light" panose="020F0302020204030204" pitchFamily="34" charset="0"/>
                        </a:rPr>
                        <a:t> </a:t>
                      </a:r>
                      <a:r>
                        <a:rPr lang="fr-FR" sz="1100" dirty="0" err="1">
                          <a:effectLst/>
                          <a:latin typeface="Calibri Light" panose="020F0302020204030204" pitchFamily="34" charset="0"/>
                          <a:ea typeface="Calibri" panose="020F0502020204030204" pitchFamily="34" charset="0"/>
                          <a:cs typeface="Calibri Light" panose="020F0302020204030204" pitchFamily="34" charset="0"/>
                        </a:rPr>
                        <a:t>konuşulur</a:t>
                      </a:r>
                      <a:endParaRPr lang="tr-TR" sz="1100" dirty="0">
                        <a:effectLst/>
                        <a:latin typeface="Calibri" panose="020F0502020204030204" pitchFamily="34" charset="0"/>
                        <a:ea typeface="Calibri" panose="020F0502020204030204" pitchFamily="34" charset="0"/>
                        <a:cs typeface="Arial" panose="020B0604020202020204" pitchFamily="34" charset="0"/>
                      </a:endParaRPr>
                    </a:p>
                  </a:txBody>
                  <a:tcPr marL="65567" marR="655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2629088"/>
                  </a:ext>
                </a:extLst>
              </a:tr>
            </a:tbl>
          </a:graphicData>
        </a:graphic>
      </p:graphicFrame>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pPr marR="0" lvl="0" algn="l" defTabSz="914400" rtl="0" eaLnBrk="1" fontAlgn="auto" latinLnBrk="0" hangingPunct="1">
              <a:lnSpc>
                <a:spcPct val="107000"/>
              </a:lnSpc>
              <a:spcBef>
                <a:spcPct val="20000"/>
              </a:spcBef>
              <a:spcAft>
                <a:spcPts val="800"/>
              </a:spcAft>
              <a:buClrTx/>
              <a:buSzTx/>
              <a:tabLst/>
              <a:defRPr/>
            </a:pPr>
            <a:r>
              <a:rPr kumimoji="0" lang="tr-TR" sz="3200" b="1" i="0" u="none" strike="noStrike" kern="1200" cap="none" spc="0" normalizeH="0" baseline="0" noProof="0" dirty="0">
                <a:ln>
                  <a:noFill/>
                </a:ln>
                <a:solidFill>
                  <a:srgbClr val="FF0000"/>
                </a:solidFill>
                <a:effectLst/>
                <a:uLnTx/>
                <a:uFillTx/>
                <a:latin typeface="Calibri Light" panose="020F0302020204030204" pitchFamily="34" charset="0"/>
                <a:ea typeface="Calibri" panose="020F0502020204030204" pitchFamily="34" charset="0"/>
                <a:cs typeface="Arial" panose="020B0604020202020204" pitchFamily="34" charset="0"/>
              </a:rPr>
              <a:t>BURS İMKANLARI VE BAŞVURU ŞARTLARI-1</a:t>
            </a:r>
            <a:endParaRPr kumimoji="0" lang="tr-TR" sz="24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3" name="2 İçerik Yer Tutucusu"/>
          <p:cNvSpPr>
            <a:spLocks noGrp="1"/>
          </p:cNvSpPr>
          <p:nvPr>
            <p:ph idx="1"/>
          </p:nvPr>
        </p:nvSpPr>
        <p:spPr>
          <a:xfrm>
            <a:off x="457200" y="980728"/>
            <a:ext cx="8229600" cy="5145435"/>
          </a:xfrm>
        </p:spPr>
        <p:txBody>
          <a:bodyPr>
            <a:normAutofit fontScale="85000" lnSpcReduction="20000"/>
          </a:bodyPr>
          <a:lstStyle/>
          <a:p>
            <a:pPr marL="0" indent="0">
              <a:lnSpc>
                <a:spcPct val="107000"/>
              </a:lnSpc>
              <a:spcAft>
                <a:spcPts val="800"/>
              </a:spcAft>
              <a:buNone/>
            </a:pPr>
            <a:r>
              <a:rPr lang="tr-TR" sz="18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Türkiye’deki yabancı öğrencilere Üç tür burs vardır. </a:t>
            </a:r>
            <a:endParaRPr lang="tr-TR" sz="18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lphaUcParenR"/>
            </a:pPr>
            <a:r>
              <a:rPr lang="tr-TR" sz="1800" b="1"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TÜRKİYE BURSLARI</a:t>
            </a:r>
            <a:r>
              <a:rPr lang="tr-TR" sz="1800" dirty="0">
                <a:solidFill>
                  <a:srgbClr val="FF0000"/>
                </a:solidFill>
                <a:effectLst/>
                <a:latin typeface="Calibri Light" panose="020F0302020204030204" pitchFamily="34" charset="0"/>
                <a:ea typeface="Calibri" panose="020F0502020204030204" pitchFamily="34" charset="0"/>
                <a:cs typeface="Arial" panose="020B0604020202020204" pitchFamily="34" charset="0"/>
              </a:rPr>
              <a:t> </a:t>
            </a:r>
            <a:r>
              <a:rPr lang="tr-TR" sz="1800" dirty="0">
                <a:effectLst/>
                <a:latin typeface="Calibri Light" panose="020F0302020204030204" pitchFamily="34" charset="0"/>
                <a:ea typeface="Calibri" panose="020F0502020204030204" pitchFamily="34" charset="0"/>
                <a:cs typeface="Arial" panose="020B0604020202020204" pitchFamily="34" charset="0"/>
              </a:rPr>
              <a:t>( </a:t>
            </a:r>
            <a:r>
              <a:rPr lang="tr-TR" sz="1800" u="sng" dirty="0">
                <a:solidFill>
                  <a:srgbClr val="0563C1"/>
                </a:solidFill>
                <a:effectLst/>
                <a:latin typeface="Calibri Light" panose="020F0302020204030204" pitchFamily="34" charset="0"/>
                <a:ea typeface="Calibri" panose="020F0502020204030204" pitchFamily="34" charset="0"/>
                <a:cs typeface="Arial" panose="020B0604020202020204" pitchFamily="34" charset="0"/>
                <a:hlinkClick r:id="rId2"/>
              </a:rPr>
              <a:t>https://www.turkiyeburslari.gov.tr/en</a:t>
            </a:r>
            <a:r>
              <a:rPr lang="tr-TR" sz="1800" dirty="0">
                <a:effectLst/>
                <a:latin typeface="Calibri Light" panose="020F0302020204030204" pitchFamily="34" charset="0"/>
                <a:ea typeface="Calibri" panose="020F0502020204030204" pitchFamily="34" charset="0"/>
                <a:cs typeface="Arial" panose="020B0604020202020204" pitchFamily="34" charset="0"/>
              </a:rPr>
              <a:t> ) </a:t>
            </a:r>
            <a:endParaRPr lang="tr-T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900" dirty="0">
                <a:effectLst/>
                <a:latin typeface="Calibri Light" panose="020F0302020204030204" pitchFamily="34" charset="0"/>
                <a:ea typeface="Calibri" panose="020F0502020204030204" pitchFamily="34" charset="0"/>
                <a:cs typeface="Arial" panose="020B0604020202020204" pitchFamily="34" charset="0"/>
              </a:rPr>
              <a:t>Sınav ile seçilir her ülke için önceden belirlenmiş kontenjanlar vardır (Ortalama 10-20 kişi). Öğrencinin ulaşım, konaklama, eğitim </a:t>
            </a:r>
            <a:r>
              <a:rPr lang="tr-TR" sz="1900" dirty="0" err="1">
                <a:effectLst/>
                <a:latin typeface="Calibri Light" panose="020F0302020204030204" pitchFamily="34" charset="0"/>
                <a:ea typeface="Calibri" panose="020F0502020204030204" pitchFamily="34" charset="0"/>
                <a:cs typeface="Arial" panose="020B0604020202020204" pitchFamily="34" charset="0"/>
              </a:rPr>
              <a:t>vb</a:t>
            </a:r>
            <a:r>
              <a:rPr lang="tr-TR" sz="1900" dirty="0">
                <a:effectLst/>
                <a:latin typeface="Calibri Light" panose="020F0302020204030204" pitchFamily="34" charset="0"/>
                <a:ea typeface="Calibri" panose="020F0502020204030204" pitchFamily="34" charset="0"/>
                <a:cs typeface="Arial" panose="020B0604020202020204" pitchFamily="34" charset="0"/>
              </a:rPr>
              <a:t> tüm ihtiyaçları ve Cep harçlığını da kapsayan Türk devletin verdiği burstur. Hiçbir şekilde yurt dışında temsilci acentesi yoktur. Başvuru doğrudan web sitesinden yapılır. </a:t>
            </a:r>
            <a:r>
              <a:rPr lang="tr-TR" sz="1900" b="1" dirty="0">
                <a:effectLst/>
                <a:latin typeface="Calibri Light" panose="020F0302020204030204" pitchFamily="34" charset="0"/>
                <a:ea typeface="Calibri" panose="020F0502020204030204" pitchFamily="34" charset="0"/>
                <a:cs typeface="Arial" panose="020B0604020202020204" pitchFamily="34" charset="0"/>
              </a:rPr>
              <a:t>Bu burs için kimseye para ödemeyiniz</a:t>
            </a:r>
            <a:r>
              <a:rPr lang="tr-TR" sz="1900" dirty="0">
                <a:effectLst/>
                <a:latin typeface="Calibri Light" panose="020F0302020204030204" pitchFamily="34" charset="0"/>
                <a:ea typeface="Calibri" panose="020F0502020204030204" pitchFamily="34" charset="0"/>
                <a:cs typeface="Arial" panose="020B0604020202020204" pitchFamily="34" charset="0"/>
              </a:rPr>
              <a:t>. </a:t>
            </a:r>
            <a:r>
              <a:rPr lang="tr-TR" sz="1900" b="1" dirty="0">
                <a:effectLst/>
                <a:latin typeface="Calibri Light" panose="020F0302020204030204" pitchFamily="34" charset="0"/>
                <a:ea typeface="Calibri" panose="020F0502020204030204" pitchFamily="34" charset="0"/>
                <a:cs typeface="Arial" panose="020B0604020202020204" pitchFamily="34" charset="0"/>
              </a:rPr>
              <a:t>Kesin sana burs alacağım yalanlarına inanmayınız.</a:t>
            </a:r>
            <a:endParaRPr lang="tr-TR" sz="19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1900" dirty="0">
                <a:effectLst/>
                <a:latin typeface="Calibri Light" panose="020F0302020204030204" pitchFamily="34" charset="0"/>
                <a:ea typeface="Calibri" panose="020F0502020204030204" pitchFamily="34" charset="0"/>
                <a:cs typeface="Arial" panose="020B0604020202020204" pitchFamily="34" charset="0"/>
              </a:rPr>
              <a:t>Her yıl 170 000 aşkın öğrenci başvuru yapıyor. Ancak 17 000 (%10) öğrenci burs kazanabiliyor. </a:t>
            </a:r>
            <a:endParaRPr lang="tr-TR" sz="19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18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 </a:t>
            </a:r>
            <a:r>
              <a:rPr lang="tr-TR" sz="2100" b="1" i="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Başvuru İçin Temel Kriterler</a:t>
            </a:r>
            <a:r>
              <a:rPr lang="tr-TR" sz="2100"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tr-TR" sz="2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Lisans adayları için asgari akademik başarı: %70</a:t>
            </a:r>
            <a:endParaRPr lang="tr-TR" sz="2100" dirty="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Yüksek Lisans ve Doktora adayları için minimum akademik başarı: %75</a:t>
            </a:r>
            <a:endParaRPr lang="tr-TR" sz="2100" dirty="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Sağlık Bilimleri (Tıp, Diş ve Eczacılık) adayları için minimum akademik başarı: %90 </a:t>
            </a:r>
            <a:endParaRPr lang="tr-TR" sz="2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Lisans programları için: 21 yaşın altında olmak</a:t>
            </a:r>
            <a:endParaRPr lang="tr-TR" sz="2100" dirty="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Yüksek Lisans programları için: 30 yaşın altında olmak</a:t>
            </a:r>
            <a:endParaRPr lang="tr-TR" sz="2100" dirty="0">
              <a:solidFill>
                <a:srgbClr val="555555"/>
              </a:solidFill>
              <a:effectLst/>
              <a:latin typeface="Calibri" panose="020F0502020204030204" pitchFamily="34" charset="0"/>
              <a:ea typeface="Calibri" panose="020F0502020204030204" pitchFamily="34" charset="0"/>
              <a:cs typeface="Arial" panose="020B0604020202020204" pitchFamily="34" charset="0"/>
            </a:endParaRPr>
          </a:p>
          <a:p>
            <a:r>
              <a:rPr lang="tr-TR" sz="21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Doktora programları için: 35 yaşın altında olmak </a:t>
            </a:r>
            <a:endParaRPr lang="tr-TR" sz="3800" dirty="0">
              <a:solidFill>
                <a:srgbClr val="FF0000"/>
              </a:solidFill>
            </a:endParaRPr>
          </a:p>
        </p:txBody>
      </p:sp>
      <p:sp>
        <p:nvSpPr>
          <p:cNvPr id="4" name="3 Veri Yer Tutucusu"/>
          <p:cNvSpPr>
            <a:spLocks noGrp="1"/>
          </p:cNvSpPr>
          <p:nvPr>
            <p:ph type="dt" sz="half" idx="10"/>
          </p:nvPr>
        </p:nvSpPr>
        <p:spPr/>
        <p:txBody>
          <a:bodyPr/>
          <a:lstStyle/>
          <a:p>
            <a:fld id="{2D672949-F506-4EA4-AD4D-49C557345A6C}" type="datetime1">
              <a:rPr lang="tr-TR" smtClean="0"/>
              <a:t>24.11.2020</a:t>
            </a:fld>
            <a:endParaRPr lang="tr-TR"/>
          </a:p>
        </p:txBody>
      </p:sp>
      <p:sp>
        <p:nvSpPr>
          <p:cNvPr id="5" name="4 Slayt Numarası Yer Tutucusu"/>
          <p:cNvSpPr>
            <a:spLocks noGrp="1"/>
          </p:cNvSpPr>
          <p:nvPr>
            <p:ph type="sldNum" sz="quarter" idx="12"/>
          </p:nvPr>
        </p:nvSpPr>
        <p:spPr/>
        <p:txBody>
          <a:bodyPr/>
          <a:lstStyle/>
          <a:p>
            <a:fld id="{1269076F-BC5C-4CE1-9424-368761B3A4BD}" type="slidenum">
              <a:rPr lang="tr-TR" smtClean="0"/>
              <a:pPr/>
              <a:t>8</a:t>
            </a:fld>
            <a:endParaRPr lang="tr-T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C0BA51-DD2E-47B4-ACB9-873FFEC95593}"/>
              </a:ext>
            </a:extLst>
          </p:cNvPr>
          <p:cNvSpPr>
            <a:spLocks noGrp="1"/>
          </p:cNvSpPr>
          <p:nvPr>
            <p:ph type="title"/>
          </p:nvPr>
        </p:nvSpPr>
        <p:spPr>
          <a:xfrm>
            <a:off x="457200" y="239151"/>
            <a:ext cx="8229600" cy="885593"/>
          </a:xfrm>
        </p:spPr>
        <p:txBody>
          <a:bodyPr>
            <a:normAutofit fontScale="90000"/>
          </a:bodyPr>
          <a:lstStyle/>
          <a:p>
            <a:pPr>
              <a:lnSpc>
                <a:spcPct val="107000"/>
              </a:lnSpc>
              <a:spcAft>
                <a:spcPts val="800"/>
              </a:spcAft>
            </a:pPr>
            <a:br>
              <a:rPr lang="tr-TR" sz="31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br>
            <a:r>
              <a:rPr lang="tr-TR" sz="36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BURS İMKANLARI VE BAŞVURU ŞARTLARI-2</a:t>
            </a:r>
            <a:br>
              <a:rPr lang="tr-TR" sz="4400" dirty="0">
                <a:effectLst/>
                <a:latin typeface="Calibri" panose="020F0502020204030204" pitchFamily="34" charset="0"/>
                <a:ea typeface="Calibri" panose="020F0502020204030204" pitchFamily="34" charset="0"/>
                <a:cs typeface="Arial" panose="020B0604020202020204" pitchFamily="34" charset="0"/>
              </a:rPr>
            </a:br>
            <a:endParaRPr lang="tr-TR" dirty="0"/>
          </a:p>
        </p:txBody>
      </p:sp>
      <p:sp>
        <p:nvSpPr>
          <p:cNvPr id="3" name="İçerik Yer Tutucusu 2">
            <a:extLst>
              <a:ext uri="{FF2B5EF4-FFF2-40B4-BE49-F238E27FC236}">
                <a16:creationId xmlns:a16="http://schemas.microsoft.com/office/drawing/2014/main" id="{F51B3866-4276-4B5D-A794-82EED3848270}"/>
              </a:ext>
            </a:extLst>
          </p:cNvPr>
          <p:cNvSpPr>
            <a:spLocks noGrp="1"/>
          </p:cNvSpPr>
          <p:nvPr>
            <p:ph idx="1"/>
          </p:nvPr>
        </p:nvSpPr>
        <p:spPr>
          <a:xfrm>
            <a:off x="457200" y="908720"/>
            <a:ext cx="8229600" cy="5544616"/>
          </a:xfrm>
        </p:spPr>
        <p:txBody>
          <a:bodyPr>
            <a:normAutofit/>
          </a:bodyPr>
          <a:lstStyle/>
          <a:p>
            <a:pPr>
              <a:lnSpc>
                <a:spcPct val="107000"/>
              </a:lnSpc>
              <a:spcAft>
                <a:spcPts val="800"/>
              </a:spcAft>
            </a:pPr>
            <a:endParaRPr lang="tr-TR"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tr-TR" sz="20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B) ÖZEL ÜNİVERSİTELERİN İNDİRİM BURSLARI</a:t>
            </a:r>
            <a:r>
              <a:rPr lang="tr-TR" sz="2000"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 </a:t>
            </a:r>
            <a:endParaRPr lang="tr-TR"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pP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Birçok Özel üniversite başarılı öğrencilere eğitim ücretlerinde indirimler yaparlar. Her üniversitenin başarı kriteri farklıdır. Başarı puanına göre %25,50,75, indirim bursları vardır. Hatta %100 indirim bursu kazananlar özel üniversitelerde ücretsiz eğitim alabilirler. </a:t>
            </a:r>
            <a:r>
              <a:rPr lang="tr-TR" sz="2000" b="1"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Bize Ön kaydını yaptıran öğrencilere en uygun bursları bulmaktayız.</a:t>
            </a:r>
          </a:p>
          <a:p>
            <a:pPr marL="0" indent="0">
              <a:lnSpc>
                <a:spcPct val="107000"/>
              </a:lnSpc>
              <a:spcAft>
                <a:spcPts val="800"/>
              </a:spcAft>
              <a:buNone/>
            </a:pPr>
            <a:endParaRPr lang="tr-T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lphaUcParenR"/>
            </a:pPr>
            <a:r>
              <a:rPr lang="tr-TR" sz="2000" b="1" dirty="0">
                <a:solidFill>
                  <a:srgbClr val="FF0000"/>
                </a:solidFill>
                <a:effectLst/>
                <a:latin typeface="Calibri Light" panose="020F0302020204030204" pitchFamily="34" charset="0"/>
                <a:ea typeface="Times New Roman" panose="02020603050405020304" pitchFamily="18" charset="0"/>
                <a:cs typeface="Arial" panose="020B0604020202020204" pitchFamily="34" charset="0"/>
              </a:rPr>
              <a:t>DİĞER BURSLAR</a:t>
            </a:r>
            <a:endParaRPr lang="tr-TR"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tr-TR" sz="2000" dirty="0">
                <a:solidFill>
                  <a:srgbClr val="555555"/>
                </a:solidFill>
                <a:effectLst/>
                <a:latin typeface="Calibri Light" panose="020F0302020204030204" pitchFamily="34" charset="0"/>
                <a:ea typeface="Times New Roman" panose="02020603050405020304" pitchFamily="18" charset="0"/>
                <a:cs typeface="Arial" panose="020B0604020202020204" pitchFamily="34" charset="0"/>
              </a:rPr>
              <a:t>Türkiye’de faaliyet sürdüren bazı Denek ve Vakıflar Fakir ve başarılı yabancı öğrencilere nakit para olarak burs vermektedir. Türkiye’de üniversiteye başladıktan sonra bu kuruluşların Web sitelerinden takip etmelisiniz.</a:t>
            </a:r>
            <a:endParaRPr lang="tr-TR" sz="20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tr-TR" dirty="0"/>
          </a:p>
        </p:txBody>
      </p:sp>
      <p:sp>
        <p:nvSpPr>
          <p:cNvPr id="4" name="Veri Yer Tutucusu 3">
            <a:extLst>
              <a:ext uri="{FF2B5EF4-FFF2-40B4-BE49-F238E27FC236}">
                <a16:creationId xmlns:a16="http://schemas.microsoft.com/office/drawing/2014/main" id="{5D3DE4C6-F2BD-4A65-9E5E-C6B907C8DF86}"/>
              </a:ext>
            </a:extLst>
          </p:cNvPr>
          <p:cNvSpPr>
            <a:spLocks noGrp="1"/>
          </p:cNvSpPr>
          <p:nvPr>
            <p:ph type="dt" sz="half" idx="10"/>
          </p:nvPr>
        </p:nvSpPr>
        <p:spPr/>
        <p:txBody>
          <a:bodyPr/>
          <a:lstStyle/>
          <a:p>
            <a:fld id="{7AE3B098-0FE7-4524-9839-A08D1EE18B86}" type="datetime1">
              <a:rPr lang="tr-TR" smtClean="0"/>
              <a:t>24.11.2020</a:t>
            </a:fld>
            <a:endParaRPr lang="tr-TR"/>
          </a:p>
        </p:txBody>
      </p:sp>
      <p:sp>
        <p:nvSpPr>
          <p:cNvPr id="5" name="Slayt Numarası Yer Tutucusu 4">
            <a:extLst>
              <a:ext uri="{FF2B5EF4-FFF2-40B4-BE49-F238E27FC236}">
                <a16:creationId xmlns:a16="http://schemas.microsoft.com/office/drawing/2014/main" id="{81F23713-DA6D-44ED-BE26-4018F50CDE37}"/>
              </a:ext>
            </a:extLst>
          </p:cNvPr>
          <p:cNvSpPr>
            <a:spLocks noGrp="1"/>
          </p:cNvSpPr>
          <p:nvPr>
            <p:ph type="sldNum" sz="quarter" idx="12"/>
          </p:nvPr>
        </p:nvSpPr>
        <p:spPr/>
        <p:txBody>
          <a:bodyPr/>
          <a:lstStyle/>
          <a:p>
            <a:fld id="{1269076F-BC5C-4CE1-9424-368761B3A4BD}" type="slidenum">
              <a:rPr lang="tr-TR" smtClean="0"/>
              <a:pPr/>
              <a:t>9</a:t>
            </a:fld>
            <a:endParaRPr lang="tr-TR"/>
          </a:p>
        </p:txBody>
      </p:sp>
    </p:spTree>
    <p:extLst>
      <p:ext uri="{BB962C8B-B14F-4D97-AF65-F5344CB8AC3E}">
        <p14:creationId xmlns:p14="http://schemas.microsoft.com/office/powerpoint/2010/main" val="3342060481"/>
      </p:ext>
    </p:extLst>
  </p:cSld>
  <p:clrMapOvr>
    <a:masterClrMapping/>
  </p:clrMapOvr>
  <p:transition>
    <p:cut/>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1730</Words>
  <Application>Microsoft Office PowerPoint</Application>
  <PresentationFormat>Ekran Gösterisi (4:3)</PresentationFormat>
  <Paragraphs>170</Paragraphs>
  <Slides>15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Calibri Light</vt:lpstr>
      <vt:lpstr>Symbol</vt:lpstr>
      <vt:lpstr>Times New Roman</vt:lpstr>
      <vt:lpstr>Ofis Teması</vt:lpstr>
      <vt:lpstr>   Türk üniversitelerine nasıl kayıt  olacağım?  Başkanı Dr Dursun AYDIN  www.eduinturkey.org  </vt:lpstr>
      <vt:lpstr>SUNUM PLANI   </vt:lpstr>
      <vt:lpstr> ÜNİVERSİTELERİN SINIFLANDIRILMASI VE BÖLÜMLER </vt:lpstr>
      <vt:lpstr>ÖZEL ÜNİVERSİTELERDE KAYIT ŞARTLARI  </vt:lpstr>
      <vt:lpstr>  </vt:lpstr>
      <vt:lpstr>ÜNİVERSİTE KAYITLARINDA GEREKLİ BELGELER</vt:lpstr>
      <vt:lpstr>ÖZEL ÜNİVERSİTESİ / DEVLET ÜNİVERSİTESİ ARASINDAKİ FARKLAR</vt:lpstr>
      <vt:lpstr>BURS İMKANLARI VE BAŞVURU ŞARTLARI-1</vt:lpstr>
      <vt:lpstr> BURS İMKANLARI VE BAŞVURU ŞARTLARI-2 </vt:lpstr>
      <vt:lpstr>  DANIŞMANLIK HİZMETLERİMİZ (TÜRKİYE’YE GELMEDEN ÖNCEKİ DÖNEM) </vt:lpstr>
      <vt:lpstr>  TÜRKİYE’YE GELDİKTEN SONRAKİ REHBERLİK HİZMETLERİMİZ </vt:lpstr>
      <vt:lpstr>TÜRKİYE’DE YAŞAM</vt:lpstr>
      <vt:lpstr>  ISSA-EDUINTURKEY Ön kayıt formunu doldurmak </vt:lpstr>
      <vt:lpstr>   SİZLERİ TÜRK ÜNİVERSİTELERİNDE OKUMAYA DAVET EDİYORUZ.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TURİZMİNDE  TÜRKİYE-İRAN İŞBİRLİĞİ</dc:title>
  <dc:creator>DR.DURSUN</dc:creator>
  <cp:lastModifiedBy>DURSUN AYDIN</cp:lastModifiedBy>
  <cp:revision>40</cp:revision>
  <dcterms:created xsi:type="dcterms:W3CDTF">2017-04-25T12:07:31Z</dcterms:created>
  <dcterms:modified xsi:type="dcterms:W3CDTF">2020-11-24T14:07:14Z</dcterms:modified>
</cp:coreProperties>
</file>